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7" r:id="rId2"/>
    <p:sldId id="289" r:id="rId3"/>
    <p:sldId id="290" r:id="rId4"/>
    <p:sldId id="302" r:id="rId5"/>
    <p:sldId id="303" r:id="rId6"/>
    <p:sldId id="333" r:id="rId7"/>
    <p:sldId id="304" r:id="rId8"/>
    <p:sldId id="305" r:id="rId9"/>
    <p:sldId id="306" r:id="rId10"/>
    <p:sldId id="330" r:id="rId11"/>
    <p:sldId id="307" r:id="rId12"/>
    <p:sldId id="308" r:id="rId13"/>
    <p:sldId id="309" r:id="rId14"/>
    <p:sldId id="334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32" r:id="rId23"/>
    <p:sldId id="317" r:id="rId24"/>
    <p:sldId id="331" r:id="rId25"/>
    <p:sldId id="318" r:id="rId26"/>
    <p:sldId id="319" r:id="rId27"/>
    <p:sldId id="320" r:id="rId28"/>
    <p:sldId id="328" r:id="rId29"/>
    <p:sldId id="321" r:id="rId30"/>
    <p:sldId id="329" r:id="rId31"/>
    <p:sldId id="322" r:id="rId32"/>
    <p:sldId id="325" r:id="rId33"/>
    <p:sldId id="326" r:id="rId34"/>
    <p:sldId id="327" r:id="rId3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  <a:srgbClr val="FFFF99"/>
    <a:srgbClr val="666633"/>
    <a:srgbClr val="FFCC66"/>
    <a:srgbClr val="0000FF"/>
    <a:srgbClr val="FFFFFF"/>
    <a:srgbClr val="FFCCFF"/>
    <a:srgbClr val="CC99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60" autoAdjust="0"/>
    <p:restoredTop sz="94660"/>
  </p:normalViewPr>
  <p:slideViewPr>
    <p:cSldViewPr>
      <p:cViewPr>
        <p:scale>
          <a:sx n="90" d="100"/>
          <a:sy n="90" d="100"/>
        </p:scale>
        <p:origin x="-1248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5666"/>
    </p:cViewPr>
  </p:sorterViewPr>
  <p:notesViewPr>
    <p:cSldViewPr>
      <p:cViewPr varScale="1">
        <p:scale>
          <a:sx n="70" d="100"/>
          <a:sy n="70" d="100"/>
        </p:scale>
        <p:origin x="-2730" y="-9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A41DF-5DEB-4E00-A222-483BF7368163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B9D833-F631-4B47-B60E-5D50AB581215}">
      <dgm:prSet phldrT="[Text]" custT="1"/>
      <dgm:spPr/>
      <dgm:t>
        <a:bodyPr/>
        <a:lstStyle/>
        <a:p>
          <a:r>
            <a:rPr lang="en-US" sz="1600" dirty="0" smtClean="0">
              <a:latin typeface="Arial Black" panose="020B0A04020102020204" pitchFamily="34" charset="0"/>
            </a:rPr>
            <a:t>RANCANG</a:t>
          </a:r>
          <a:endParaRPr lang="en-US" sz="1600" dirty="0">
            <a:latin typeface="Arial Black" panose="020B0A04020102020204" pitchFamily="34" charset="0"/>
          </a:endParaRPr>
        </a:p>
      </dgm:t>
    </dgm:pt>
    <dgm:pt modelId="{FEF10E17-7178-4D7B-BDDC-4F66BE1E42BB}" type="parTrans" cxnId="{EB05207A-E362-4E73-8406-3B593FBE6412}">
      <dgm:prSet/>
      <dgm:spPr/>
      <dgm:t>
        <a:bodyPr/>
        <a:lstStyle/>
        <a:p>
          <a:endParaRPr lang="en-US"/>
        </a:p>
      </dgm:t>
    </dgm:pt>
    <dgm:pt modelId="{0D4CD31E-5B9D-4B3F-A2D3-C752542CE8BA}" type="sibTrans" cxnId="{EB05207A-E362-4E73-8406-3B593FBE6412}">
      <dgm:prSet/>
      <dgm:spPr/>
      <dgm:t>
        <a:bodyPr/>
        <a:lstStyle/>
        <a:p>
          <a:endParaRPr lang="en-US"/>
        </a:p>
      </dgm:t>
    </dgm:pt>
    <dgm:pt modelId="{46CE059F-DF05-46C4-BA72-63599E0B60CB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accent2"/>
              </a:solidFill>
              <a:latin typeface="Arial Black" panose="020B0A04020102020204" pitchFamily="34" charset="0"/>
            </a:rPr>
            <a:t>PLAN</a:t>
          </a:r>
          <a:endParaRPr lang="en-US" sz="1600" b="1" dirty="0">
            <a:solidFill>
              <a:schemeClr val="accent2"/>
            </a:solidFill>
            <a:latin typeface="Arial Black" panose="020B0A04020102020204" pitchFamily="34" charset="0"/>
          </a:endParaRPr>
        </a:p>
      </dgm:t>
    </dgm:pt>
    <dgm:pt modelId="{21F3DD21-066E-44B3-B3B4-51D86DC52BEF}" type="parTrans" cxnId="{D74EA1F6-F994-49B2-BCEC-90466CB7AEFE}">
      <dgm:prSet/>
      <dgm:spPr/>
      <dgm:t>
        <a:bodyPr/>
        <a:lstStyle/>
        <a:p>
          <a:endParaRPr lang="en-US"/>
        </a:p>
      </dgm:t>
    </dgm:pt>
    <dgm:pt modelId="{A69A521B-8794-422F-BF62-67B0D925EBA1}" type="sibTrans" cxnId="{D74EA1F6-F994-49B2-BCEC-90466CB7AEFE}">
      <dgm:prSet/>
      <dgm:spPr/>
      <dgm:t>
        <a:bodyPr/>
        <a:lstStyle/>
        <a:p>
          <a:endParaRPr lang="en-US"/>
        </a:p>
      </dgm:t>
    </dgm:pt>
    <dgm:pt modelId="{8608E739-D6CD-4252-94EA-4A2107C7F492}">
      <dgm:prSet phldrT="[Text]" custT="1"/>
      <dgm:spPr/>
      <dgm:t>
        <a:bodyPr/>
        <a:lstStyle/>
        <a:p>
          <a:r>
            <a:rPr lang="en-US" sz="1600" dirty="0" smtClean="0">
              <a:latin typeface="Arial Black" panose="020B0A04020102020204" pitchFamily="34" charset="0"/>
            </a:rPr>
            <a:t>LAKSANA</a:t>
          </a:r>
          <a:endParaRPr lang="en-US" sz="1600" dirty="0">
            <a:latin typeface="Arial Black" panose="020B0A04020102020204" pitchFamily="34" charset="0"/>
          </a:endParaRPr>
        </a:p>
      </dgm:t>
    </dgm:pt>
    <dgm:pt modelId="{B7F581AC-4E28-4E63-89FE-814DA442EA78}" type="parTrans" cxnId="{087B449C-5334-4FC8-BDF9-03450AF14134}">
      <dgm:prSet/>
      <dgm:spPr/>
      <dgm:t>
        <a:bodyPr/>
        <a:lstStyle/>
        <a:p>
          <a:endParaRPr lang="en-US"/>
        </a:p>
      </dgm:t>
    </dgm:pt>
    <dgm:pt modelId="{B554028B-10B2-4A08-AFF5-E08F030E9241}" type="sibTrans" cxnId="{087B449C-5334-4FC8-BDF9-03450AF14134}">
      <dgm:prSet/>
      <dgm:spPr/>
      <dgm:t>
        <a:bodyPr/>
        <a:lstStyle/>
        <a:p>
          <a:endParaRPr lang="en-US"/>
        </a:p>
      </dgm:t>
    </dgm:pt>
    <dgm:pt modelId="{E4557261-BB49-45F9-BDE7-EA0D0A55B932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accent2"/>
              </a:solidFill>
              <a:latin typeface="Arial Black" panose="020B0A04020102020204" pitchFamily="34" charset="0"/>
            </a:rPr>
            <a:t>OPERATE</a:t>
          </a:r>
          <a:endParaRPr lang="en-US" sz="1600" b="1" dirty="0">
            <a:solidFill>
              <a:schemeClr val="accent2"/>
            </a:solidFill>
            <a:latin typeface="Arial Black" panose="020B0A04020102020204" pitchFamily="34" charset="0"/>
          </a:endParaRPr>
        </a:p>
      </dgm:t>
    </dgm:pt>
    <dgm:pt modelId="{FD4F28AD-372E-4D18-973D-F6A45B03C616}" type="parTrans" cxnId="{AC14533B-032D-45AB-A3F9-F9709A233027}">
      <dgm:prSet/>
      <dgm:spPr/>
      <dgm:t>
        <a:bodyPr/>
        <a:lstStyle/>
        <a:p>
          <a:endParaRPr lang="en-US"/>
        </a:p>
      </dgm:t>
    </dgm:pt>
    <dgm:pt modelId="{7CD3CDD2-90C9-458E-A1A8-E6F47EC092A0}" type="sibTrans" cxnId="{AC14533B-032D-45AB-A3F9-F9709A233027}">
      <dgm:prSet/>
      <dgm:spPr/>
      <dgm:t>
        <a:bodyPr/>
        <a:lstStyle/>
        <a:p>
          <a:endParaRPr lang="en-US"/>
        </a:p>
      </dgm:t>
    </dgm:pt>
    <dgm:pt modelId="{E22EDF5C-F5E9-4B95-9C53-26424A35B72E}">
      <dgm:prSet phldrT="[Text]" custT="1"/>
      <dgm:spPr/>
      <dgm:t>
        <a:bodyPr/>
        <a:lstStyle/>
        <a:p>
          <a:r>
            <a:rPr lang="en-US" sz="1600" dirty="0" smtClean="0">
              <a:latin typeface="Arial Black" panose="020B0A04020102020204" pitchFamily="34" charset="0"/>
            </a:rPr>
            <a:t>PANTAU</a:t>
          </a:r>
          <a:endParaRPr lang="en-US" sz="1600" dirty="0">
            <a:latin typeface="Arial Black" panose="020B0A04020102020204" pitchFamily="34" charset="0"/>
          </a:endParaRPr>
        </a:p>
      </dgm:t>
    </dgm:pt>
    <dgm:pt modelId="{72734C3A-88BD-4CC3-9DCF-639472C6ECD2}" type="parTrans" cxnId="{5185E8D1-9EEB-41ED-976F-0DA4735443FE}">
      <dgm:prSet/>
      <dgm:spPr/>
      <dgm:t>
        <a:bodyPr/>
        <a:lstStyle/>
        <a:p>
          <a:endParaRPr lang="en-US"/>
        </a:p>
      </dgm:t>
    </dgm:pt>
    <dgm:pt modelId="{643D6B1F-5FAC-4F27-9FF9-1AD196384632}" type="sibTrans" cxnId="{5185E8D1-9EEB-41ED-976F-0DA4735443FE}">
      <dgm:prSet/>
      <dgm:spPr/>
      <dgm:t>
        <a:bodyPr/>
        <a:lstStyle/>
        <a:p>
          <a:endParaRPr lang="en-US"/>
        </a:p>
      </dgm:t>
    </dgm:pt>
    <dgm:pt modelId="{B8B18EAD-E3A0-45F3-8795-92A0D6655A45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accent2"/>
              </a:solidFill>
              <a:latin typeface="Arial Black" panose="020B0A04020102020204" pitchFamily="34" charset="0"/>
            </a:rPr>
            <a:t>MONITOR</a:t>
          </a:r>
          <a:endParaRPr lang="en-US" sz="1600" b="1" dirty="0">
            <a:solidFill>
              <a:schemeClr val="accent2"/>
            </a:solidFill>
            <a:latin typeface="Arial Black" panose="020B0A04020102020204" pitchFamily="34" charset="0"/>
          </a:endParaRPr>
        </a:p>
      </dgm:t>
    </dgm:pt>
    <dgm:pt modelId="{A17BCD94-6A15-432B-BFDE-240F711C2AAC}" type="parTrans" cxnId="{5AD706F3-072F-4D45-AD1E-E27C70E1D34D}">
      <dgm:prSet/>
      <dgm:spPr/>
      <dgm:t>
        <a:bodyPr/>
        <a:lstStyle/>
        <a:p>
          <a:endParaRPr lang="en-US"/>
        </a:p>
      </dgm:t>
    </dgm:pt>
    <dgm:pt modelId="{5EB49F3B-1B92-47E5-92F2-FAF9577F7995}" type="sibTrans" cxnId="{5AD706F3-072F-4D45-AD1E-E27C70E1D34D}">
      <dgm:prSet/>
      <dgm:spPr/>
      <dgm:t>
        <a:bodyPr/>
        <a:lstStyle/>
        <a:p>
          <a:endParaRPr lang="en-US"/>
        </a:p>
      </dgm:t>
    </dgm:pt>
    <dgm:pt modelId="{12D47544-B323-4CD6-A272-C7320DE55476}">
      <dgm:prSet custT="1"/>
      <dgm:spPr/>
      <dgm:t>
        <a:bodyPr/>
        <a:lstStyle/>
        <a:p>
          <a:r>
            <a:rPr lang="en-US" sz="1600" dirty="0" smtClean="0">
              <a:latin typeface="Arial Black" panose="020B0A04020102020204" pitchFamily="34" charset="0"/>
            </a:rPr>
            <a:t>KAWAL</a:t>
          </a:r>
          <a:endParaRPr lang="en-US" sz="1600" dirty="0">
            <a:latin typeface="Arial Black" panose="020B0A04020102020204" pitchFamily="34" charset="0"/>
          </a:endParaRPr>
        </a:p>
      </dgm:t>
    </dgm:pt>
    <dgm:pt modelId="{D5554AD8-2585-496D-9B99-9F8C54ABAB4B}" type="parTrans" cxnId="{A953DDEE-6FAB-4388-8FD4-59E32BE3CC6B}">
      <dgm:prSet/>
      <dgm:spPr/>
      <dgm:t>
        <a:bodyPr/>
        <a:lstStyle/>
        <a:p>
          <a:endParaRPr lang="en-US"/>
        </a:p>
      </dgm:t>
    </dgm:pt>
    <dgm:pt modelId="{663FA6FC-2559-4788-B1AA-6D766115CD86}" type="sibTrans" cxnId="{A953DDEE-6FAB-4388-8FD4-59E32BE3CC6B}">
      <dgm:prSet/>
      <dgm:spPr/>
      <dgm:t>
        <a:bodyPr/>
        <a:lstStyle/>
        <a:p>
          <a:endParaRPr lang="en-US"/>
        </a:p>
      </dgm:t>
    </dgm:pt>
    <dgm:pt modelId="{78C7E751-73A7-4F72-9365-F98E9457D346}">
      <dgm:prSet custT="1"/>
      <dgm:spPr/>
      <dgm:t>
        <a:bodyPr/>
        <a:lstStyle/>
        <a:p>
          <a:r>
            <a:rPr lang="en-US" sz="1600" b="1" dirty="0" smtClean="0">
              <a:solidFill>
                <a:schemeClr val="accent2"/>
              </a:solidFill>
              <a:latin typeface="Arial Black" panose="020B0A04020102020204" pitchFamily="34" charset="0"/>
            </a:rPr>
            <a:t>CONTROL</a:t>
          </a:r>
          <a:endParaRPr lang="en-US" sz="1600" b="1" dirty="0">
            <a:solidFill>
              <a:schemeClr val="accent2"/>
            </a:solidFill>
            <a:latin typeface="Arial Black" panose="020B0A04020102020204" pitchFamily="34" charset="0"/>
          </a:endParaRPr>
        </a:p>
      </dgm:t>
    </dgm:pt>
    <dgm:pt modelId="{77E23A80-42E2-4A3C-8285-65C2ECCFDAE4}" type="parTrans" cxnId="{D0B5D4F8-86C3-4C3C-A0EF-6EA1B22409EE}">
      <dgm:prSet/>
      <dgm:spPr/>
      <dgm:t>
        <a:bodyPr/>
        <a:lstStyle/>
        <a:p>
          <a:endParaRPr lang="en-US"/>
        </a:p>
      </dgm:t>
    </dgm:pt>
    <dgm:pt modelId="{F1B4598C-B15E-414F-934A-D730E7EF5F87}" type="sibTrans" cxnId="{D0B5D4F8-86C3-4C3C-A0EF-6EA1B22409EE}">
      <dgm:prSet/>
      <dgm:spPr/>
      <dgm:t>
        <a:bodyPr/>
        <a:lstStyle/>
        <a:p>
          <a:endParaRPr lang="en-US"/>
        </a:p>
      </dgm:t>
    </dgm:pt>
    <dgm:pt modelId="{3F77B251-7D45-4936-9792-A0CD411597AA}" type="pres">
      <dgm:prSet presAssocID="{E29A41DF-5DEB-4E00-A222-483BF736816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E7150B5-047D-42AC-8F16-10248A17B22A}" type="pres">
      <dgm:prSet presAssocID="{3DB9D833-F631-4B47-B60E-5D50AB581215}" presName="composite" presStyleCnt="0"/>
      <dgm:spPr/>
    </dgm:pt>
    <dgm:pt modelId="{967A67F2-72DE-49FC-AF16-7946F62C8434}" type="pres">
      <dgm:prSet presAssocID="{3DB9D833-F631-4B47-B60E-5D50AB581215}" presName="LShape" presStyleLbl="alignNode1" presStyleIdx="0" presStyleCnt="7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3DA702F-7BD6-4EBB-80F6-5BBBD6D28C26}" type="pres">
      <dgm:prSet presAssocID="{3DB9D833-F631-4B47-B60E-5D50AB581215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6EAF2A-ED09-4AEF-BD0E-E6BE335FD697}" type="pres">
      <dgm:prSet presAssocID="{3DB9D833-F631-4B47-B60E-5D50AB581215}" presName="Triangle" presStyleLbl="alignNode1" presStyleIdx="1" presStyleCnt="7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64DAF4E9-BEA8-4DD7-9B18-8D0A86939734}" type="pres">
      <dgm:prSet presAssocID="{0D4CD31E-5B9D-4B3F-A2D3-C752542CE8BA}" presName="sibTrans" presStyleCnt="0"/>
      <dgm:spPr/>
    </dgm:pt>
    <dgm:pt modelId="{74B5C444-442B-4C6A-A512-325CAE0E4A09}" type="pres">
      <dgm:prSet presAssocID="{0D4CD31E-5B9D-4B3F-A2D3-C752542CE8BA}" presName="space" presStyleCnt="0"/>
      <dgm:spPr/>
    </dgm:pt>
    <dgm:pt modelId="{2C8144B6-FB30-4371-9FC1-4871BC5188C5}" type="pres">
      <dgm:prSet presAssocID="{8608E739-D6CD-4252-94EA-4A2107C7F492}" presName="composite" presStyleCnt="0"/>
      <dgm:spPr/>
    </dgm:pt>
    <dgm:pt modelId="{E2E4F4FB-B11C-49F5-88BC-983E97DD2456}" type="pres">
      <dgm:prSet presAssocID="{8608E739-D6CD-4252-94EA-4A2107C7F492}" presName="LShape" presStyleLbl="alignNode1" presStyleIdx="2" presStyleCnt="7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80BDC48B-32DF-4287-819A-7AF1BB64F466}" type="pres">
      <dgm:prSet presAssocID="{8608E739-D6CD-4252-94EA-4A2107C7F492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77DC0-D285-4E23-BEF6-162D37686BC1}" type="pres">
      <dgm:prSet presAssocID="{8608E739-D6CD-4252-94EA-4A2107C7F492}" presName="Triangle" presStyleLbl="alignNode1" presStyleIdx="3" presStyleCnt="7" custLinFactNeighborX="-19050" custLinFactNeighborY="-23567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0185820E-E87D-4AA0-8873-AD2FE1CF271E}" type="pres">
      <dgm:prSet presAssocID="{B554028B-10B2-4A08-AFF5-E08F030E9241}" presName="sibTrans" presStyleCnt="0"/>
      <dgm:spPr/>
    </dgm:pt>
    <dgm:pt modelId="{0D4878B2-F257-4A2B-809B-BB0D0769B628}" type="pres">
      <dgm:prSet presAssocID="{B554028B-10B2-4A08-AFF5-E08F030E9241}" presName="space" presStyleCnt="0"/>
      <dgm:spPr/>
    </dgm:pt>
    <dgm:pt modelId="{6858D46E-BDE7-4CF3-92C3-A3F00FC36F6A}" type="pres">
      <dgm:prSet presAssocID="{E22EDF5C-F5E9-4B95-9C53-26424A35B72E}" presName="composite" presStyleCnt="0"/>
      <dgm:spPr/>
    </dgm:pt>
    <dgm:pt modelId="{C2C26694-7B28-4F8C-AE88-65AE4C11E7BF}" type="pres">
      <dgm:prSet presAssocID="{E22EDF5C-F5E9-4B95-9C53-26424A35B72E}" presName="LShape" presStyleLbl="alignNode1" presStyleIdx="4" presStyleCnt="7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75E978A0-499D-4925-8487-6C5059ABB663}" type="pres">
      <dgm:prSet presAssocID="{E22EDF5C-F5E9-4B95-9C53-26424A35B72E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1AA9FC-9A0E-4CB2-A30C-9000A8450672}" type="pres">
      <dgm:prSet presAssocID="{E22EDF5C-F5E9-4B95-9C53-26424A35B72E}" presName="Triangle" presStyleLbl="alignNode1" presStyleIdx="5" presStyleCnt="7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4D50F379-D955-4607-8C2D-F5AFCD43AF44}" type="pres">
      <dgm:prSet presAssocID="{643D6B1F-5FAC-4F27-9FF9-1AD196384632}" presName="sibTrans" presStyleCnt="0"/>
      <dgm:spPr/>
    </dgm:pt>
    <dgm:pt modelId="{FF5F8D23-7C9E-445E-96E2-548F4242324B}" type="pres">
      <dgm:prSet presAssocID="{643D6B1F-5FAC-4F27-9FF9-1AD196384632}" presName="space" presStyleCnt="0"/>
      <dgm:spPr/>
    </dgm:pt>
    <dgm:pt modelId="{B8FBCC85-CF25-4537-9278-D9905A084943}" type="pres">
      <dgm:prSet presAssocID="{12D47544-B323-4CD6-A272-C7320DE55476}" presName="composite" presStyleCnt="0"/>
      <dgm:spPr/>
    </dgm:pt>
    <dgm:pt modelId="{E2CD729D-DC4D-4408-9826-2E56043887F5}" type="pres">
      <dgm:prSet presAssocID="{12D47544-B323-4CD6-A272-C7320DE55476}" presName="LShape" presStyleLbl="alignNode1" presStyleIdx="6" presStyleCnt="7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0FDCA912-7023-4BE9-9D9B-A553ABA153BD}" type="pres">
      <dgm:prSet presAssocID="{12D47544-B323-4CD6-A272-C7320DE55476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05207A-E362-4E73-8406-3B593FBE6412}" srcId="{E29A41DF-5DEB-4E00-A222-483BF7368163}" destId="{3DB9D833-F631-4B47-B60E-5D50AB581215}" srcOrd="0" destOrd="0" parTransId="{FEF10E17-7178-4D7B-BDDC-4F66BE1E42BB}" sibTransId="{0D4CD31E-5B9D-4B3F-A2D3-C752542CE8BA}"/>
    <dgm:cxn modelId="{5AD706F3-072F-4D45-AD1E-E27C70E1D34D}" srcId="{E22EDF5C-F5E9-4B95-9C53-26424A35B72E}" destId="{B8B18EAD-E3A0-45F3-8795-92A0D6655A45}" srcOrd="0" destOrd="0" parTransId="{A17BCD94-6A15-432B-BFDE-240F711C2AAC}" sibTransId="{5EB49F3B-1B92-47E5-92F2-FAF9577F7995}"/>
    <dgm:cxn modelId="{D74EA1F6-F994-49B2-BCEC-90466CB7AEFE}" srcId="{3DB9D833-F631-4B47-B60E-5D50AB581215}" destId="{46CE059F-DF05-46C4-BA72-63599E0B60CB}" srcOrd="0" destOrd="0" parTransId="{21F3DD21-066E-44B3-B3B4-51D86DC52BEF}" sibTransId="{A69A521B-8794-422F-BF62-67B0D925EBA1}"/>
    <dgm:cxn modelId="{A953DDEE-6FAB-4388-8FD4-59E32BE3CC6B}" srcId="{E29A41DF-5DEB-4E00-A222-483BF7368163}" destId="{12D47544-B323-4CD6-A272-C7320DE55476}" srcOrd="3" destOrd="0" parTransId="{D5554AD8-2585-496D-9B99-9F8C54ABAB4B}" sibTransId="{663FA6FC-2559-4788-B1AA-6D766115CD86}"/>
    <dgm:cxn modelId="{D0B5D4F8-86C3-4C3C-A0EF-6EA1B22409EE}" srcId="{12D47544-B323-4CD6-A272-C7320DE55476}" destId="{78C7E751-73A7-4F72-9365-F98E9457D346}" srcOrd="0" destOrd="0" parTransId="{77E23A80-42E2-4A3C-8285-65C2ECCFDAE4}" sibTransId="{F1B4598C-B15E-414F-934A-D730E7EF5F87}"/>
    <dgm:cxn modelId="{087B449C-5334-4FC8-BDF9-03450AF14134}" srcId="{E29A41DF-5DEB-4E00-A222-483BF7368163}" destId="{8608E739-D6CD-4252-94EA-4A2107C7F492}" srcOrd="1" destOrd="0" parTransId="{B7F581AC-4E28-4E63-89FE-814DA442EA78}" sibTransId="{B554028B-10B2-4A08-AFF5-E08F030E9241}"/>
    <dgm:cxn modelId="{72476900-E6CD-41AC-B1B0-CEF51942C7BF}" type="presOf" srcId="{12D47544-B323-4CD6-A272-C7320DE55476}" destId="{0FDCA912-7023-4BE9-9D9B-A553ABA153BD}" srcOrd="0" destOrd="0" presId="urn:microsoft.com/office/officeart/2009/3/layout/StepUpProcess"/>
    <dgm:cxn modelId="{D8ED3869-B358-4FA2-88C5-8F79E34AE659}" type="presOf" srcId="{8608E739-D6CD-4252-94EA-4A2107C7F492}" destId="{80BDC48B-32DF-4287-819A-7AF1BB64F466}" srcOrd="0" destOrd="0" presId="urn:microsoft.com/office/officeart/2009/3/layout/StepUpProcess"/>
    <dgm:cxn modelId="{5185E8D1-9EEB-41ED-976F-0DA4735443FE}" srcId="{E29A41DF-5DEB-4E00-A222-483BF7368163}" destId="{E22EDF5C-F5E9-4B95-9C53-26424A35B72E}" srcOrd="2" destOrd="0" parTransId="{72734C3A-88BD-4CC3-9DCF-639472C6ECD2}" sibTransId="{643D6B1F-5FAC-4F27-9FF9-1AD196384632}"/>
    <dgm:cxn modelId="{82A700C0-5288-46E2-8FC6-B8A7A94A3672}" type="presOf" srcId="{B8B18EAD-E3A0-45F3-8795-92A0D6655A45}" destId="{75E978A0-499D-4925-8487-6C5059ABB663}" srcOrd="0" destOrd="1" presId="urn:microsoft.com/office/officeart/2009/3/layout/StepUpProcess"/>
    <dgm:cxn modelId="{AD580C2E-2B74-4215-B55C-34F5AD03ECD1}" type="presOf" srcId="{3DB9D833-F631-4B47-B60E-5D50AB581215}" destId="{13DA702F-7BD6-4EBB-80F6-5BBBD6D28C26}" srcOrd="0" destOrd="0" presId="urn:microsoft.com/office/officeart/2009/3/layout/StepUpProcess"/>
    <dgm:cxn modelId="{AC14533B-032D-45AB-A3F9-F9709A233027}" srcId="{8608E739-D6CD-4252-94EA-4A2107C7F492}" destId="{E4557261-BB49-45F9-BDE7-EA0D0A55B932}" srcOrd="0" destOrd="0" parTransId="{FD4F28AD-372E-4D18-973D-F6A45B03C616}" sibTransId="{7CD3CDD2-90C9-458E-A1A8-E6F47EC092A0}"/>
    <dgm:cxn modelId="{45CA491F-4CE7-4D28-8FE4-320EC37BAE77}" type="presOf" srcId="{E29A41DF-5DEB-4E00-A222-483BF7368163}" destId="{3F77B251-7D45-4936-9792-A0CD411597AA}" srcOrd="0" destOrd="0" presId="urn:microsoft.com/office/officeart/2009/3/layout/StepUpProcess"/>
    <dgm:cxn modelId="{879E3189-7FD7-4C93-9AC9-65284F99C96C}" type="presOf" srcId="{46CE059F-DF05-46C4-BA72-63599E0B60CB}" destId="{13DA702F-7BD6-4EBB-80F6-5BBBD6D28C26}" srcOrd="0" destOrd="1" presId="urn:microsoft.com/office/officeart/2009/3/layout/StepUpProcess"/>
    <dgm:cxn modelId="{254478E4-65EB-40AF-AC57-02A2B6DFE05F}" type="presOf" srcId="{E4557261-BB49-45F9-BDE7-EA0D0A55B932}" destId="{80BDC48B-32DF-4287-819A-7AF1BB64F466}" srcOrd="0" destOrd="1" presId="urn:microsoft.com/office/officeart/2009/3/layout/StepUpProcess"/>
    <dgm:cxn modelId="{A26CAC7C-C6B2-4579-9123-183E8C1D9FB9}" type="presOf" srcId="{E22EDF5C-F5E9-4B95-9C53-26424A35B72E}" destId="{75E978A0-499D-4925-8487-6C5059ABB663}" srcOrd="0" destOrd="0" presId="urn:microsoft.com/office/officeart/2009/3/layout/StepUpProcess"/>
    <dgm:cxn modelId="{E46BAD2F-B3E9-4884-BDEC-D15C383D5183}" type="presOf" srcId="{78C7E751-73A7-4F72-9365-F98E9457D346}" destId="{0FDCA912-7023-4BE9-9D9B-A553ABA153BD}" srcOrd="0" destOrd="1" presId="urn:microsoft.com/office/officeart/2009/3/layout/StepUpProcess"/>
    <dgm:cxn modelId="{7C0F8D9A-2934-4905-847D-B769AD1E2D96}" type="presParOf" srcId="{3F77B251-7D45-4936-9792-A0CD411597AA}" destId="{EE7150B5-047D-42AC-8F16-10248A17B22A}" srcOrd="0" destOrd="0" presId="urn:microsoft.com/office/officeart/2009/3/layout/StepUpProcess"/>
    <dgm:cxn modelId="{D91C526B-B536-4873-B5FD-63BD2FC521FB}" type="presParOf" srcId="{EE7150B5-047D-42AC-8F16-10248A17B22A}" destId="{967A67F2-72DE-49FC-AF16-7946F62C8434}" srcOrd="0" destOrd="0" presId="urn:microsoft.com/office/officeart/2009/3/layout/StepUpProcess"/>
    <dgm:cxn modelId="{E7632ECD-B92E-49AE-A864-507AE14AA947}" type="presParOf" srcId="{EE7150B5-047D-42AC-8F16-10248A17B22A}" destId="{13DA702F-7BD6-4EBB-80F6-5BBBD6D28C26}" srcOrd="1" destOrd="0" presId="urn:microsoft.com/office/officeart/2009/3/layout/StepUpProcess"/>
    <dgm:cxn modelId="{C7F12A44-0DA9-46DA-A48D-A06BAEFF4801}" type="presParOf" srcId="{EE7150B5-047D-42AC-8F16-10248A17B22A}" destId="{956EAF2A-ED09-4AEF-BD0E-E6BE335FD697}" srcOrd="2" destOrd="0" presId="urn:microsoft.com/office/officeart/2009/3/layout/StepUpProcess"/>
    <dgm:cxn modelId="{E14BA2CB-0FA0-4CCB-B95A-B029CEFA0AAE}" type="presParOf" srcId="{3F77B251-7D45-4936-9792-A0CD411597AA}" destId="{64DAF4E9-BEA8-4DD7-9B18-8D0A86939734}" srcOrd="1" destOrd="0" presId="urn:microsoft.com/office/officeart/2009/3/layout/StepUpProcess"/>
    <dgm:cxn modelId="{C54921CD-72DD-469A-A445-05387329B6A0}" type="presParOf" srcId="{64DAF4E9-BEA8-4DD7-9B18-8D0A86939734}" destId="{74B5C444-442B-4C6A-A512-325CAE0E4A09}" srcOrd="0" destOrd="0" presId="urn:microsoft.com/office/officeart/2009/3/layout/StepUpProcess"/>
    <dgm:cxn modelId="{E484FE09-FDD2-4FBA-AA58-07BCC9DEF4E6}" type="presParOf" srcId="{3F77B251-7D45-4936-9792-A0CD411597AA}" destId="{2C8144B6-FB30-4371-9FC1-4871BC5188C5}" srcOrd="2" destOrd="0" presId="urn:microsoft.com/office/officeart/2009/3/layout/StepUpProcess"/>
    <dgm:cxn modelId="{B79FF4E3-5735-40A9-B754-5090CDD27DA9}" type="presParOf" srcId="{2C8144B6-FB30-4371-9FC1-4871BC5188C5}" destId="{E2E4F4FB-B11C-49F5-88BC-983E97DD2456}" srcOrd="0" destOrd="0" presId="urn:microsoft.com/office/officeart/2009/3/layout/StepUpProcess"/>
    <dgm:cxn modelId="{35958AF4-2D97-4D23-85FB-EBD5BB9A3301}" type="presParOf" srcId="{2C8144B6-FB30-4371-9FC1-4871BC5188C5}" destId="{80BDC48B-32DF-4287-819A-7AF1BB64F466}" srcOrd="1" destOrd="0" presId="urn:microsoft.com/office/officeart/2009/3/layout/StepUpProcess"/>
    <dgm:cxn modelId="{3CDC70B3-5590-4343-95FB-CC24C1245973}" type="presParOf" srcId="{2C8144B6-FB30-4371-9FC1-4871BC5188C5}" destId="{AAC77DC0-D285-4E23-BEF6-162D37686BC1}" srcOrd="2" destOrd="0" presId="urn:microsoft.com/office/officeart/2009/3/layout/StepUpProcess"/>
    <dgm:cxn modelId="{723D9C05-712F-49A8-8BD6-BCC256003867}" type="presParOf" srcId="{3F77B251-7D45-4936-9792-A0CD411597AA}" destId="{0185820E-E87D-4AA0-8873-AD2FE1CF271E}" srcOrd="3" destOrd="0" presId="urn:microsoft.com/office/officeart/2009/3/layout/StepUpProcess"/>
    <dgm:cxn modelId="{7FC1BE8A-11A0-4985-8454-4AA05F04A878}" type="presParOf" srcId="{0185820E-E87D-4AA0-8873-AD2FE1CF271E}" destId="{0D4878B2-F257-4A2B-809B-BB0D0769B628}" srcOrd="0" destOrd="0" presId="urn:microsoft.com/office/officeart/2009/3/layout/StepUpProcess"/>
    <dgm:cxn modelId="{63D30601-623B-495E-AFB7-44E33F212F12}" type="presParOf" srcId="{3F77B251-7D45-4936-9792-A0CD411597AA}" destId="{6858D46E-BDE7-4CF3-92C3-A3F00FC36F6A}" srcOrd="4" destOrd="0" presId="urn:microsoft.com/office/officeart/2009/3/layout/StepUpProcess"/>
    <dgm:cxn modelId="{02754FAF-0628-4C8A-AAD9-A1AFBA7B374F}" type="presParOf" srcId="{6858D46E-BDE7-4CF3-92C3-A3F00FC36F6A}" destId="{C2C26694-7B28-4F8C-AE88-65AE4C11E7BF}" srcOrd="0" destOrd="0" presId="urn:microsoft.com/office/officeart/2009/3/layout/StepUpProcess"/>
    <dgm:cxn modelId="{230648E4-A8D8-4E39-854F-3F90AC62BDE0}" type="presParOf" srcId="{6858D46E-BDE7-4CF3-92C3-A3F00FC36F6A}" destId="{75E978A0-499D-4925-8487-6C5059ABB663}" srcOrd="1" destOrd="0" presId="urn:microsoft.com/office/officeart/2009/3/layout/StepUpProcess"/>
    <dgm:cxn modelId="{A13ECD93-3188-477E-86CC-27566417C7AE}" type="presParOf" srcId="{6858D46E-BDE7-4CF3-92C3-A3F00FC36F6A}" destId="{511AA9FC-9A0E-4CB2-A30C-9000A8450672}" srcOrd="2" destOrd="0" presId="urn:microsoft.com/office/officeart/2009/3/layout/StepUpProcess"/>
    <dgm:cxn modelId="{F287DFDF-F8BA-4D82-B23F-DD5982B2995F}" type="presParOf" srcId="{3F77B251-7D45-4936-9792-A0CD411597AA}" destId="{4D50F379-D955-4607-8C2D-F5AFCD43AF44}" srcOrd="5" destOrd="0" presId="urn:microsoft.com/office/officeart/2009/3/layout/StepUpProcess"/>
    <dgm:cxn modelId="{217C9F8C-93AA-4B13-AC36-AAFD6E854662}" type="presParOf" srcId="{4D50F379-D955-4607-8C2D-F5AFCD43AF44}" destId="{FF5F8D23-7C9E-445E-96E2-548F4242324B}" srcOrd="0" destOrd="0" presId="urn:microsoft.com/office/officeart/2009/3/layout/StepUpProcess"/>
    <dgm:cxn modelId="{0BD5DAB2-480A-4F61-A0D2-6FC239D2CE14}" type="presParOf" srcId="{3F77B251-7D45-4936-9792-A0CD411597AA}" destId="{B8FBCC85-CF25-4537-9278-D9905A084943}" srcOrd="6" destOrd="0" presId="urn:microsoft.com/office/officeart/2009/3/layout/StepUpProcess"/>
    <dgm:cxn modelId="{D6AC62ED-91FD-4968-814E-E46BFB39531F}" type="presParOf" srcId="{B8FBCC85-CF25-4537-9278-D9905A084943}" destId="{E2CD729D-DC4D-4408-9826-2E56043887F5}" srcOrd="0" destOrd="0" presId="urn:microsoft.com/office/officeart/2009/3/layout/StepUpProcess"/>
    <dgm:cxn modelId="{C36227E2-0D9D-4B39-A2DB-D6E9AB4E6A9B}" type="presParOf" srcId="{B8FBCC85-CF25-4537-9278-D9905A084943}" destId="{0FDCA912-7023-4BE9-9D9B-A553ABA153B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F45DF6-263F-4A8B-A3B0-1AF73557F32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8F724-C4E4-461A-A65C-3E9501FBB06E}">
      <dgm:prSet phldrT="[Text]"/>
      <dgm:spPr>
        <a:solidFill>
          <a:srgbClr val="FFCCFF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1.Surat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Niat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34BFDD5B-A465-462B-8BB1-F1959B6F0DEC}" type="parTrans" cxnId="{07DA8824-C98D-42A9-9709-611B8531E341}">
      <dgm:prSet/>
      <dgm:spPr/>
      <dgm:t>
        <a:bodyPr/>
        <a:lstStyle/>
        <a:p>
          <a:endParaRPr lang="en-US"/>
        </a:p>
      </dgm:t>
    </dgm:pt>
    <dgm:pt modelId="{17AA169B-8BDF-4326-AD27-E401AEE40DEF}" type="sibTrans" cxnId="{07DA8824-C98D-42A9-9709-611B8531E341}">
      <dgm:prSet/>
      <dgm:spPr/>
      <dgm:t>
        <a:bodyPr/>
        <a:lstStyle/>
        <a:p>
          <a:endParaRPr lang="en-US"/>
        </a:p>
      </dgm:t>
    </dgm:pt>
    <dgm:pt modelId="{C7E5CD14-C404-4B61-9E88-3B12683A257F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2.Surat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Setuju</a:t>
          </a:r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Terima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866908D6-44D5-43B9-87CC-7BDC8BB52525}" type="parTrans" cxnId="{DED35A31-FE00-49FD-9C4E-51A1153FB957}">
      <dgm:prSet/>
      <dgm:spPr/>
      <dgm:t>
        <a:bodyPr/>
        <a:lstStyle/>
        <a:p>
          <a:endParaRPr lang="en-US"/>
        </a:p>
      </dgm:t>
    </dgm:pt>
    <dgm:pt modelId="{328E1890-6776-40FA-B341-D98D8B9F22E9}" type="sibTrans" cxnId="{DED35A31-FE00-49FD-9C4E-51A1153FB957}">
      <dgm:prSet/>
      <dgm:spPr/>
      <dgm:t>
        <a:bodyPr/>
        <a:lstStyle/>
        <a:p>
          <a:endParaRPr lang="en-US"/>
        </a:p>
      </dgm:t>
    </dgm:pt>
    <dgm:pt modelId="{01C34114-52B0-45B4-BE67-B9E3DF5075F5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3.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Kontrak</a:t>
          </a:r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 Formal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4449BBDE-4314-4CB1-9F37-25EE07DD49A7}" type="parTrans" cxnId="{DAE6D696-8DEE-4967-88A4-85F08A4D307E}">
      <dgm:prSet/>
      <dgm:spPr/>
      <dgm:t>
        <a:bodyPr/>
        <a:lstStyle/>
        <a:p>
          <a:endParaRPr lang="en-US"/>
        </a:p>
      </dgm:t>
    </dgm:pt>
    <dgm:pt modelId="{435ACDCC-CA53-446D-8054-FEE549800E0A}" type="sibTrans" cxnId="{DAE6D696-8DEE-4967-88A4-85F08A4D307E}">
      <dgm:prSet/>
      <dgm:spPr/>
      <dgm:t>
        <a:bodyPr/>
        <a:lstStyle/>
        <a:p>
          <a:endParaRPr lang="en-US"/>
        </a:p>
      </dgm:t>
    </dgm:pt>
    <dgm:pt modelId="{5AD8F569-21E7-4AF3-8987-5E8DB7FAFE5C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4. Bon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Pelaksanaan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DDA943E3-065A-4145-9ED9-5B3CC3BC0EE0}" type="parTrans" cxnId="{3257542E-1E54-4DF1-BD12-D0A64773E047}">
      <dgm:prSet/>
      <dgm:spPr/>
      <dgm:t>
        <a:bodyPr/>
        <a:lstStyle/>
        <a:p>
          <a:endParaRPr lang="en-US"/>
        </a:p>
      </dgm:t>
    </dgm:pt>
    <dgm:pt modelId="{78FEFFEC-7174-4E13-A6C7-D02175D1A2A1}" type="sibTrans" cxnId="{3257542E-1E54-4DF1-BD12-D0A64773E047}">
      <dgm:prSet/>
      <dgm:spPr/>
      <dgm:t>
        <a:bodyPr/>
        <a:lstStyle/>
        <a:p>
          <a:endParaRPr lang="en-US"/>
        </a:p>
      </dgm:t>
    </dgm:pt>
    <dgm:pt modelId="{A1D8D083-9739-4001-B056-98A190BBEBA8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  <a:latin typeface="Arial Black" panose="020B0A04020102020204" pitchFamily="34" charset="0"/>
            </a:rPr>
            <a:t>5. Denda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D85D8659-8689-4520-BE3A-5F16A980F228}" type="parTrans" cxnId="{F8B1D56E-2124-4748-B5FE-896CF5F75137}">
      <dgm:prSet/>
      <dgm:spPr/>
      <dgm:t>
        <a:bodyPr/>
        <a:lstStyle/>
        <a:p>
          <a:endParaRPr lang="en-US"/>
        </a:p>
      </dgm:t>
    </dgm:pt>
    <dgm:pt modelId="{247D10B3-7ACD-4DCE-8616-40EF0F2D1A05}" type="sibTrans" cxnId="{F8B1D56E-2124-4748-B5FE-896CF5F75137}">
      <dgm:prSet/>
      <dgm:spPr/>
      <dgm:t>
        <a:bodyPr/>
        <a:lstStyle/>
        <a:p>
          <a:endParaRPr lang="en-US"/>
        </a:p>
      </dgm:t>
    </dgm:pt>
    <dgm:pt modelId="{C32A4161-526B-46EA-9DE6-27461926FCC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6.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Tolakan</a:t>
          </a:r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 </a:t>
          </a:r>
        </a:p>
        <a:p>
          <a:r>
            <a:rPr lang="en-US" i="1" dirty="0" smtClean="0">
              <a:solidFill>
                <a:schemeClr val="tx1"/>
              </a:solidFill>
              <a:latin typeface="Arial Black" panose="020B0A04020102020204" pitchFamily="34" charset="0"/>
            </a:rPr>
            <a:t>(Set Off)</a:t>
          </a:r>
          <a:endParaRPr lang="en-US" i="1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19AAE4FF-9FE3-4E6D-A87F-DF5602B0F942}" type="parTrans" cxnId="{7DF7DEE6-73EF-473D-A682-8FE44EC281D5}">
      <dgm:prSet/>
      <dgm:spPr/>
      <dgm:t>
        <a:bodyPr/>
        <a:lstStyle/>
        <a:p>
          <a:endParaRPr lang="en-US"/>
        </a:p>
      </dgm:t>
    </dgm:pt>
    <dgm:pt modelId="{3522B74E-0329-43FC-97E8-FBEE2F3B61C1}" type="sibTrans" cxnId="{7DF7DEE6-73EF-473D-A682-8FE44EC281D5}">
      <dgm:prSet/>
      <dgm:spPr/>
      <dgm:t>
        <a:bodyPr/>
        <a:lstStyle/>
        <a:p>
          <a:endParaRPr lang="en-US"/>
        </a:p>
      </dgm:t>
    </dgm:pt>
    <dgm:pt modelId="{1E846531-8938-4901-A205-FCBF8B92CBE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7.Tanggungan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Kecacatan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D09B723-2F72-43D6-A35E-0516474E37D8}" type="parTrans" cxnId="{44E27D45-FAF0-48E8-802F-5C0EEC12E017}">
      <dgm:prSet/>
      <dgm:spPr/>
      <dgm:t>
        <a:bodyPr/>
        <a:lstStyle/>
        <a:p>
          <a:endParaRPr lang="en-US"/>
        </a:p>
      </dgm:t>
    </dgm:pt>
    <dgm:pt modelId="{28298F7B-A6D4-400D-BFDA-9A6ADA356F88}" type="sibTrans" cxnId="{44E27D45-FAF0-48E8-802F-5C0EEC12E017}">
      <dgm:prSet/>
      <dgm:spPr/>
      <dgm:t>
        <a:bodyPr/>
        <a:lstStyle/>
        <a:p>
          <a:endParaRPr lang="en-US"/>
        </a:p>
      </dgm:t>
    </dgm:pt>
    <dgm:pt modelId="{EA27D2F6-6671-4C28-A230-E43682978C0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9.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Bayaran</a:t>
          </a:r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Kemajuan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4A30FB0A-18B0-46A7-8D2F-4059DE456102}" type="parTrans" cxnId="{7D551B80-F0B8-4038-9D5F-B17DF017C225}">
      <dgm:prSet/>
      <dgm:spPr/>
      <dgm:t>
        <a:bodyPr/>
        <a:lstStyle/>
        <a:p>
          <a:endParaRPr lang="en-US"/>
        </a:p>
      </dgm:t>
    </dgm:pt>
    <dgm:pt modelId="{BE3E370D-931B-453F-8898-1FA336146A15}" type="sibTrans" cxnId="{7D551B80-F0B8-4038-9D5F-B17DF017C225}">
      <dgm:prSet/>
      <dgm:spPr/>
      <dgm:t>
        <a:bodyPr/>
        <a:lstStyle/>
        <a:p>
          <a:endParaRPr lang="en-US"/>
        </a:p>
      </dgm:t>
    </dgm:pt>
    <dgm:pt modelId="{F0A9A6CE-54D8-4B3C-86B5-9D28D6CAF7AE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  <a:latin typeface="Arial Black" panose="020B0A04020102020204" pitchFamily="34" charset="0"/>
            </a:rPr>
            <a:t>8. Bayaran Pendahuluan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B25F4A1E-65BC-454F-BFAF-A3FB319E3163}" type="parTrans" cxnId="{B844AAAE-96E5-413D-BF0D-52BB36A00C62}">
      <dgm:prSet/>
      <dgm:spPr/>
      <dgm:t>
        <a:bodyPr/>
        <a:lstStyle/>
        <a:p>
          <a:endParaRPr lang="en-US"/>
        </a:p>
      </dgm:t>
    </dgm:pt>
    <dgm:pt modelId="{7441191D-5C07-449D-8BED-6CCA790C7F9A}" type="sibTrans" cxnId="{B844AAAE-96E5-413D-BF0D-52BB36A00C62}">
      <dgm:prSet/>
      <dgm:spPr/>
      <dgm:t>
        <a:bodyPr/>
        <a:lstStyle/>
        <a:p>
          <a:endParaRPr lang="en-US"/>
        </a:p>
      </dgm:t>
    </dgm:pt>
    <dgm:pt modelId="{AD2A979A-F251-4771-9355-85EE295C8DE8}">
      <dgm:prSet phldrT="[Text]"/>
      <dgm:spPr>
        <a:solidFill>
          <a:srgbClr val="CC99FF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10.Perubahan &amp;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Pelanjutan</a:t>
          </a:r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Tempoh</a:t>
          </a:r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Kontrak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2B10C135-AD48-418E-946F-8B7F1ED79A3A}" type="parTrans" cxnId="{ECD181E3-BC74-4C4B-A92D-F7657AD2970A}">
      <dgm:prSet/>
      <dgm:spPr/>
      <dgm:t>
        <a:bodyPr/>
        <a:lstStyle/>
        <a:p>
          <a:endParaRPr lang="en-US"/>
        </a:p>
      </dgm:t>
    </dgm:pt>
    <dgm:pt modelId="{6AAD57D2-ADDC-4C4B-89F0-1CA80B1D3E07}" type="sibTrans" cxnId="{ECD181E3-BC74-4C4B-A92D-F7657AD2970A}">
      <dgm:prSet/>
      <dgm:spPr/>
      <dgm:t>
        <a:bodyPr/>
        <a:lstStyle/>
        <a:p>
          <a:endParaRPr lang="en-US"/>
        </a:p>
      </dgm:t>
    </dgm:pt>
    <dgm:pt modelId="{B954EA11-00EF-476A-819E-973951FF9BD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11.Penamatan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Kontrak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FC779A3F-FBC5-43D5-A142-6F913487F864}" type="parTrans" cxnId="{8A5FEF68-C8B8-4AE0-BCB0-3EE5CC797811}">
      <dgm:prSet/>
      <dgm:spPr/>
      <dgm:t>
        <a:bodyPr/>
        <a:lstStyle/>
        <a:p>
          <a:endParaRPr lang="en-US"/>
        </a:p>
      </dgm:t>
    </dgm:pt>
    <dgm:pt modelId="{933A0865-3A42-4C42-B2CC-EA61FE57A8D0}" type="sibTrans" cxnId="{8A5FEF68-C8B8-4AE0-BCB0-3EE5CC797811}">
      <dgm:prSet/>
      <dgm:spPr/>
      <dgm:t>
        <a:bodyPr/>
        <a:lstStyle/>
        <a:p>
          <a:endParaRPr lang="en-US"/>
        </a:p>
      </dgm:t>
    </dgm:pt>
    <dgm:pt modelId="{1111D31A-5A71-4302-939C-352998F64FCB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12.Isu-isu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Pentadbiran</a:t>
          </a:r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Kontrak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8F5474D2-6550-43D6-8C00-E8E71D884D02}" type="parTrans" cxnId="{B39CE65B-8623-40E6-919D-6FEB12471E4B}">
      <dgm:prSet/>
      <dgm:spPr/>
      <dgm:t>
        <a:bodyPr/>
        <a:lstStyle/>
        <a:p>
          <a:endParaRPr lang="en-US"/>
        </a:p>
      </dgm:t>
    </dgm:pt>
    <dgm:pt modelId="{C06F899C-45C6-4A2A-A7F4-39CAA857F01D}" type="sibTrans" cxnId="{B39CE65B-8623-40E6-919D-6FEB12471E4B}">
      <dgm:prSet/>
      <dgm:spPr/>
      <dgm:t>
        <a:bodyPr/>
        <a:lstStyle/>
        <a:p>
          <a:endParaRPr lang="en-US"/>
        </a:p>
      </dgm:t>
    </dgm:pt>
    <dgm:pt modelId="{4838F5DD-14F3-4C35-A881-B20C3423D235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13.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Pentadbiran</a:t>
          </a:r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Kontrak</a:t>
          </a:r>
          <a:r>
            <a:rPr lang="en-US" dirty="0" smtClean="0">
              <a:solidFill>
                <a:schemeClr val="tx1"/>
              </a:solidFill>
              <a:latin typeface="Arial Black" panose="020B0A04020102020204" pitchFamily="34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Arial Black" panose="020B0A04020102020204" pitchFamily="34" charset="0"/>
            </a:rPr>
            <a:t>Berkesan</a:t>
          </a:r>
          <a:endParaRPr lang="en-US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5CADB881-1F84-46C2-8E7F-B171BB766BEF}" type="parTrans" cxnId="{78379126-29CB-45F7-A688-F150721D0394}">
      <dgm:prSet/>
      <dgm:spPr/>
      <dgm:t>
        <a:bodyPr/>
        <a:lstStyle/>
        <a:p>
          <a:endParaRPr lang="en-US"/>
        </a:p>
      </dgm:t>
    </dgm:pt>
    <dgm:pt modelId="{9BD18495-2C79-4469-8D1C-133ADA561531}" type="sibTrans" cxnId="{78379126-29CB-45F7-A688-F150721D0394}">
      <dgm:prSet/>
      <dgm:spPr/>
      <dgm:t>
        <a:bodyPr/>
        <a:lstStyle/>
        <a:p>
          <a:endParaRPr lang="en-US"/>
        </a:p>
      </dgm:t>
    </dgm:pt>
    <dgm:pt modelId="{CA86C574-B150-40E8-8BF2-724D9EF30DFC}" type="pres">
      <dgm:prSet presAssocID="{9DF45DF6-263F-4A8B-A3B0-1AF73557F32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C223DE-F5CD-4E82-9D79-35796008842A}" type="pres">
      <dgm:prSet presAssocID="{4D88F724-C4E4-461A-A65C-3E9501FBB06E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53E23-2E88-4E22-829F-1F94A1A715F5}" type="pres">
      <dgm:prSet presAssocID="{17AA169B-8BDF-4326-AD27-E401AEE40DEF}" presName="sibTrans" presStyleCnt="0"/>
      <dgm:spPr/>
    </dgm:pt>
    <dgm:pt modelId="{03A1F55C-714D-4F01-B247-3DCF622EE4B5}" type="pres">
      <dgm:prSet presAssocID="{C7E5CD14-C404-4B61-9E88-3B12683A257F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0CE814-1C75-4C66-B8E1-1FE5CDE681F0}" type="pres">
      <dgm:prSet presAssocID="{328E1890-6776-40FA-B341-D98D8B9F22E9}" presName="sibTrans" presStyleCnt="0"/>
      <dgm:spPr/>
    </dgm:pt>
    <dgm:pt modelId="{276D692C-E480-4582-9E8F-709753F59DB9}" type="pres">
      <dgm:prSet presAssocID="{01C34114-52B0-45B4-BE67-B9E3DF5075F5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EF5C9-4B9C-40B5-A875-85F75C252C9B}" type="pres">
      <dgm:prSet presAssocID="{435ACDCC-CA53-446D-8054-FEE549800E0A}" presName="sibTrans" presStyleCnt="0"/>
      <dgm:spPr/>
    </dgm:pt>
    <dgm:pt modelId="{10791635-68B0-4705-A7AB-3024FCED97FE}" type="pres">
      <dgm:prSet presAssocID="{5AD8F569-21E7-4AF3-8987-5E8DB7FAFE5C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017FE-E0E1-46DF-8BF9-FDCFCB14A571}" type="pres">
      <dgm:prSet presAssocID="{78FEFFEC-7174-4E13-A6C7-D02175D1A2A1}" presName="sibTrans" presStyleCnt="0"/>
      <dgm:spPr/>
    </dgm:pt>
    <dgm:pt modelId="{CAE4ADDE-DC1A-488A-B985-50E9F96926D5}" type="pres">
      <dgm:prSet presAssocID="{A1D8D083-9739-4001-B056-98A190BBEBA8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0E3954-3666-46BF-84B3-E73FD538CE2A}" type="pres">
      <dgm:prSet presAssocID="{247D10B3-7ACD-4DCE-8616-40EF0F2D1A05}" presName="sibTrans" presStyleCnt="0"/>
      <dgm:spPr/>
    </dgm:pt>
    <dgm:pt modelId="{FA7402A4-8DD5-44DC-A115-FA02EE35C85A}" type="pres">
      <dgm:prSet presAssocID="{C32A4161-526B-46EA-9DE6-27461926FCC2}" presName="node" presStyleLbl="node1" presStyleIdx="5" presStyleCnt="13" custLinFactNeighborX="-2563" custLinFactNeighborY="-52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06225A-C01A-45FA-9334-74C70B65DB91}" type="pres">
      <dgm:prSet presAssocID="{3522B74E-0329-43FC-97E8-FBEE2F3B61C1}" presName="sibTrans" presStyleCnt="0"/>
      <dgm:spPr/>
    </dgm:pt>
    <dgm:pt modelId="{2473B396-DC17-4148-ACE4-4A5D535AF5F2}" type="pres">
      <dgm:prSet presAssocID="{1E846531-8938-4901-A205-FCBF8B92CBE7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B18DEA-560B-46FE-8BF0-613A070409D6}" type="pres">
      <dgm:prSet presAssocID="{28298F7B-A6D4-400D-BFDA-9A6ADA356F88}" presName="sibTrans" presStyleCnt="0"/>
      <dgm:spPr/>
    </dgm:pt>
    <dgm:pt modelId="{DEF18982-23A6-4EDC-831D-196CED3723F4}" type="pres">
      <dgm:prSet presAssocID="{F0A9A6CE-54D8-4B3C-86B5-9D28D6CAF7AE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A40E8-3751-4112-BF18-C2D8999B3530}" type="pres">
      <dgm:prSet presAssocID="{7441191D-5C07-449D-8BED-6CCA790C7F9A}" presName="sibTrans" presStyleCnt="0"/>
      <dgm:spPr/>
    </dgm:pt>
    <dgm:pt modelId="{069E4B1E-8188-4B4B-91A9-093B82E72A09}" type="pres">
      <dgm:prSet presAssocID="{EA27D2F6-6671-4C28-A230-E43682978C00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63A42-C4A1-4565-BAAB-9CBBA25F08B2}" type="pres">
      <dgm:prSet presAssocID="{BE3E370D-931B-453F-8898-1FA336146A15}" presName="sibTrans" presStyleCnt="0"/>
      <dgm:spPr/>
    </dgm:pt>
    <dgm:pt modelId="{5FE9722D-4EE2-44EC-A8FF-78B1CA7E5B6B}" type="pres">
      <dgm:prSet presAssocID="{AD2A979A-F251-4771-9355-85EE295C8DE8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C8A22-3E8D-4804-8514-45EAF5F2B749}" type="pres">
      <dgm:prSet presAssocID="{6AAD57D2-ADDC-4C4B-89F0-1CA80B1D3E07}" presName="sibTrans" presStyleCnt="0"/>
      <dgm:spPr/>
    </dgm:pt>
    <dgm:pt modelId="{45D3DB59-5D29-416A-8E50-E8050EFED198}" type="pres">
      <dgm:prSet presAssocID="{B954EA11-00EF-476A-819E-973951FF9BDC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79280-B567-42A8-B4AE-8EB0FD29C15A}" type="pres">
      <dgm:prSet presAssocID="{933A0865-3A42-4C42-B2CC-EA61FE57A8D0}" presName="sibTrans" presStyleCnt="0"/>
      <dgm:spPr/>
    </dgm:pt>
    <dgm:pt modelId="{74556BB7-714D-4B57-AA51-B43923A1F102}" type="pres">
      <dgm:prSet presAssocID="{1111D31A-5A71-4302-939C-352998F64FCB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A636D-1C24-4E70-9EC0-0032438B8849}" type="pres">
      <dgm:prSet presAssocID="{C06F899C-45C6-4A2A-A7F4-39CAA857F01D}" presName="sibTrans" presStyleCnt="0"/>
      <dgm:spPr/>
    </dgm:pt>
    <dgm:pt modelId="{5E67C02C-0EF2-4F02-8315-5E8B443C663A}" type="pres">
      <dgm:prSet presAssocID="{4838F5DD-14F3-4C35-A881-B20C3423D235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57542E-1E54-4DF1-BD12-D0A64773E047}" srcId="{9DF45DF6-263F-4A8B-A3B0-1AF73557F326}" destId="{5AD8F569-21E7-4AF3-8987-5E8DB7FAFE5C}" srcOrd="3" destOrd="0" parTransId="{DDA943E3-065A-4145-9ED9-5B3CC3BC0EE0}" sibTransId="{78FEFFEC-7174-4E13-A6C7-D02175D1A2A1}"/>
    <dgm:cxn modelId="{42A8474B-5519-424F-B0FC-988FF751D7CB}" type="presOf" srcId="{AD2A979A-F251-4771-9355-85EE295C8DE8}" destId="{5FE9722D-4EE2-44EC-A8FF-78B1CA7E5B6B}" srcOrd="0" destOrd="0" presId="urn:microsoft.com/office/officeart/2005/8/layout/default"/>
    <dgm:cxn modelId="{73768102-B090-4D5F-AFD6-D126EF08C696}" type="presOf" srcId="{EA27D2F6-6671-4C28-A230-E43682978C00}" destId="{069E4B1E-8188-4B4B-91A9-093B82E72A09}" srcOrd="0" destOrd="0" presId="urn:microsoft.com/office/officeart/2005/8/layout/default"/>
    <dgm:cxn modelId="{78DEF82A-6361-4A80-A7FA-000577D6DD73}" type="presOf" srcId="{01C34114-52B0-45B4-BE67-B9E3DF5075F5}" destId="{276D692C-E480-4582-9E8F-709753F59DB9}" srcOrd="0" destOrd="0" presId="urn:microsoft.com/office/officeart/2005/8/layout/default"/>
    <dgm:cxn modelId="{7DF7DEE6-73EF-473D-A682-8FE44EC281D5}" srcId="{9DF45DF6-263F-4A8B-A3B0-1AF73557F326}" destId="{C32A4161-526B-46EA-9DE6-27461926FCC2}" srcOrd="5" destOrd="0" parTransId="{19AAE4FF-9FE3-4E6D-A87F-DF5602B0F942}" sibTransId="{3522B74E-0329-43FC-97E8-FBEE2F3B61C1}"/>
    <dgm:cxn modelId="{BCC70B2E-7EE6-4912-8489-DD365A8E8170}" type="presOf" srcId="{1111D31A-5A71-4302-939C-352998F64FCB}" destId="{74556BB7-714D-4B57-AA51-B43923A1F102}" srcOrd="0" destOrd="0" presId="urn:microsoft.com/office/officeart/2005/8/layout/default"/>
    <dgm:cxn modelId="{7164DFC0-BF47-444C-952F-72441119AD54}" type="presOf" srcId="{4D88F724-C4E4-461A-A65C-3E9501FBB06E}" destId="{4FC223DE-F5CD-4E82-9D79-35796008842A}" srcOrd="0" destOrd="0" presId="urn:microsoft.com/office/officeart/2005/8/layout/default"/>
    <dgm:cxn modelId="{B39CE65B-8623-40E6-919D-6FEB12471E4B}" srcId="{9DF45DF6-263F-4A8B-A3B0-1AF73557F326}" destId="{1111D31A-5A71-4302-939C-352998F64FCB}" srcOrd="11" destOrd="0" parTransId="{8F5474D2-6550-43D6-8C00-E8E71D884D02}" sibTransId="{C06F899C-45C6-4A2A-A7F4-39CAA857F01D}"/>
    <dgm:cxn modelId="{DED35A31-FE00-49FD-9C4E-51A1153FB957}" srcId="{9DF45DF6-263F-4A8B-A3B0-1AF73557F326}" destId="{C7E5CD14-C404-4B61-9E88-3B12683A257F}" srcOrd="1" destOrd="0" parTransId="{866908D6-44D5-43B9-87CC-7BDC8BB52525}" sibTransId="{328E1890-6776-40FA-B341-D98D8B9F22E9}"/>
    <dgm:cxn modelId="{0843A055-81D6-4DC2-A076-B10ED7DFA58A}" type="presOf" srcId="{5AD8F569-21E7-4AF3-8987-5E8DB7FAFE5C}" destId="{10791635-68B0-4705-A7AB-3024FCED97FE}" srcOrd="0" destOrd="0" presId="urn:microsoft.com/office/officeart/2005/8/layout/default"/>
    <dgm:cxn modelId="{DAE6D696-8DEE-4967-88A4-85F08A4D307E}" srcId="{9DF45DF6-263F-4A8B-A3B0-1AF73557F326}" destId="{01C34114-52B0-45B4-BE67-B9E3DF5075F5}" srcOrd="2" destOrd="0" parTransId="{4449BBDE-4314-4CB1-9F37-25EE07DD49A7}" sibTransId="{435ACDCC-CA53-446D-8054-FEE549800E0A}"/>
    <dgm:cxn modelId="{B844AAAE-96E5-413D-BF0D-52BB36A00C62}" srcId="{9DF45DF6-263F-4A8B-A3B0-1AF73557F326}" destId="{F0A9A6CE-54D8-4B3C-86B5-9D28D6CAF7AE}" srcOrd="7" destOrd="0" parTransId="{B25F4A1E-65BC-454F-BFAF-A3FB319E3163}" sibTransId="{7441191D-5C07-449D-8BED-6CCA790C7F9A}"/>
    <dgm:cxn modelId="{F8B1D56E-2124-4748-B5FE-896CF5F75137}" srcId="{9DF45DF6-263F-4A8B-A3B0-1AF73557F326}" destId="{A1D8D083-9739-4001-B056-98A190BBEBA8}" srcOrd="4" destOrd="0" parTransId="{D85D8659-8689-4520-BE3A-5F16A980F228}" sibTransId="{247D10B3-7ACD-4DCE-8616-40EF0F2D1A05}"/>
    <dgm:cxn modelId="{472CDEEE-2522-4FF2-9DD4-D58FB1C8F307}" type="presOf" srcId="{A1D8D083-9739-4001-B056-98A190BBEBA8}" destId="{CAE4ADDE-DC1A-488A-B985-50E9F96926D5}" srcOrd="0" destOrd="0" presId="urn:microsoft.com/office/officeart/2005/8/layout/default"/>
    <dgm:cxn modelId="{4CC482B7-1399-4CE0-84E8-6D120DB50580}" type="presOf" srcId="{4838F5DD-14F3-4C35-A881-B20C3423D235}" destId="{5E67C02C-0EF2-4F02-8315-5E8B443C663A}" srcOrd="0" destOrd="0" presId="urn:microsoft.com/office/officeart/2005/8/layout/default"/>
    <dgm:cxn modelId="{C0D2ABF3-C6E4-4609-AEE3-4B341A02048D}" type="presOf" srcId="{1E846531-8938-4901-A205-FCBF8B92CBE7}" destId="{2473B396-DC17-4148-ACE4-4A5D535AF5F2}" srcOrd="0" destOrd="0" presId="urn:microsoft.com/office/officeart/2005/8/layout/default"/>
    <dgm:cxn modelId="{78379126-29CB-45F7-A688-F150721D0394}" srcId="{9DF45DF6-263F-4A8B-A3B0-1AF73557F326}" destId="{4838F5DD-14F3-4C35-A881-B20C3423D235}" srcOrd="12" destOrd="0" parTransId="{5CADB881-1F84-46C2-8E7F-B171BB766BEF}" sibTransId="{9BD18495-2C79-4469-8D1C-133ADA561531}"/>
    <dgm:cxn modelId="{44E27D45-FAF0-48E8-802F-5C0EEC12E017}" srcId="{9DF45DF6-263F-4A8B-A3B0-1AF73557F326}" destId="{1E846531-8938-4901-A205-FCBF8B92CBE7}" srcOrd="6" destOrd="0" parTransId="{FD09B723-2F72-43D6-A35E-0516474E37D8}" sibTransId="{28298F7B-A6D4-400D-BFDA-9A6ADA356F88}"/>
    <dgm:cxn modelId="{B490321A-9564-497D-93BB-A3AF04973E26}" type="presOf" srcId="{9DF45DF6-263F-4A8B-A3B0-1AF73557F326}" destId="{CA86C574-B150-40E8-8BF2-724D9EF30DFC}" srcOrd="0" destOrd="0" presId="urn:microsoft.com/office/officeart/2005/8/layout/default"/>
    <dgm:cxn modelId="{8A699180-739F-4478-A502-D67AE197E147}" type="presOf" srcId="{C7E5CD14-C404-4B61-9E88-3B12683A257F}" destId="{03A1F55C-714D-4F01-B247-3DCF622EE4B5}" srcOrd="0" destOrd="0" presId="urn:microsoft.com/office/officeart/2005/8/layout/default"/>
    <dgm:cxn modelId="{07DA8824-C98D-42A9-9709-611B8531E341}" srcId="{9DF45DF6-263F-4A8B-A3B0-1AF73557F326}" destId="{4D88F724-C4E4-461A-A65C-3E9501FBB06E}" srcOrd="0" destOrd="0" parTransId="{34BFDD5B-A465-462B-8BB1-F1959B6F0DEC}" sibTransId="{17AA169B-8BDF-4326-AD27-E401AEE40DEF}"/>
    <dgm:cxn modelId="{7D551B80-F0B8-4038-9D5F-B17DF017C225}" srcId="{9DF45DF6-263F-4A8B-A3B0-1AF73557F326}" destId="{EA27D2F6-6671-4C28-A230-E43682978C00}" srcOrd="8" destOrd="0" parTransId="{4A30FB0A-18B0-46A7-8D2F-4059DE456102}" sibTransId="{BE3E370D-931B-453F-8898-1FA336146A15}"/>
    <dgm:cxn modelId="{266C0D63-8022-4FA5-806A-BF5F3120AA0B}" type="presOf" srcId="{C32A4161-526B-46EA-9DE6-27461926FCC2}" destId="{FA7402A4-8DD5-44DC-A115-FA02EE35C85A}" srcOrd="0" destOrd="0" presId="urn:microsoft.com/office/officeart/2005/8/layout/default"/>
    <dgm:cxn modelId="{2D3E9AA2-F809-486E-A499-014AB1384B71}" type="presOf" srcId="{B954EA11-00EF-476A-819E-973951FF9BDC}" destId="{45D3DB59-5D29-416A-8E50-E8050EFED198}" srcOrd="0" destOrd="0" presId="urn:microsoft.com/office/officeart/2005/8/layout/default"/>
    <dgm:cxn modelId="{ECD181E3-BC74-4C4B-A92D-F7657AD2970A}" srcId="{9DF45DF6-263F-4A8B-A3B0-1AF73557F326}" destId="{AD2A979A-F251-4771-9355-85EE295C8DE8}" srcOrd="9" destOrd="0" parTransId="{2B10C135-AD48-418E-946F-8B7F1ED79A3A}" sibTransId="{6AAD57D2-ADDC-4C4B-89F0-1CA80B1D3E07}"/>
    <dgm:cxn modelId="{8A5FEF68-C8B8-4AE0-BCB0-3EE5CC797811}" srcId="{9DF45DF6-263F-4A8B-A3B0-1AF73557F326}" destId="{B954EA11-00EF-476A-819E-973951FF9BDC}" srcOrd="10" destOrd="0" parTransId="{FC779A3F-FBC5-43D5-A142-6F913487F864}" sibTransId="{933A0865-3A42-4C42-B2CC-EA61FE57A8D0}"/>
    <dgm:cxn modelId="{0E4706CD-F3EC-4F62-BF92-632B34831436}" type="presOf" srcId="{F0A9A6CE-54D8-4B3C-86B5-9D28D6CAF7AE}" destId="{DEF18982-23A6-4EDC-831D-196CED3723F4}" srcOrd="0" destOrd="0" presId="urn:microsoft.com/office/officeart/2005/8/layout/default"/>
    <dgm:cxn modelId="{5A2D2268-1498-45D7-882D-24740A9AA6FE}" type="presParOf" srcId="{CA86C574-B150-40E8-8BF2-724D9EF30DFC}" destId="{4FC223DE-F5CD-4E82-9D79-35796008842A}" srcOrd="0" destOrd="0" presId="urn:microsoft.com/office/officeart/2005/8/layout/default"/>
    <dgm:cxn modelId="{32AC6B67-AB87-4D5C-87BB-523BF75D9A91}" type="presParOf" srcId="{CA86C574-B150-40E8-8BF2-724D9EF30DFC}" destId="{02E53E23-2E88-4E22-829F-1F94A1A715F5}" srcOrd="1" destOrd="0" presId="urn:microsoft.com/office/officeart/2005/8/layout/default"/>
    <dgm:cxn modelId="{68534B95-BDA2-4A63-988E-27F510441EBD}" type="presParOf" srcId="{CA86C574-B150-40E8-8BF2-724D9EF30DFC}" destId="{03A1F55C-714D-4F01-B247-3DCF622EE4B5}" srcOrd="2" destOrd="0" presId="urn:microsoft.com/office/officeart/2005/8/layout/default"/>
    <dgm:cxn modelId="{EE0044CF-C67B-4B27-B06E-3A6850BDBF0D}" type="presParOf" srcId="{CA86C574-B150-40E8-8BF2-724D9EF30DFC}" destId="{E40CE814-1C75-4C66-B8E1-1FE5CDE681F0}" srcOrd="3" destOrd="0" presId="urn:microsoft.com/office/officeart/2005/8/layout/default"/>
    <dgm:cxn modelId="{E9A9E466-2680-4718-AC3D-F85ADE1022C2}" type="presParOf" srcId="{CA86C574-B150-40E8-8BF2-724D9EF30DFC}" destId="{276D692C-E480-4582-9E8F-709753F59DB9}" srcOrd="4" destOrd="0" presId="urn:microsoft.com/office/officeart/2005/8/layout/default"/>
    <dgm:cxn modelId="{C8DF985E-6ABB-4DBF-A456-03432A7BE0E6}" type="presParOf" srcId="{CA86C574-B150-40E8-8BF2-724D9EF30DFC}" destId="{7EAEF5C9-4B9C-40B5-A875-85F75C252C9B}" srcOrd="5" destOrd="0" presId="urn:microsoft.com/office/officeart/2005/8/layout/default"/>
    <dgm:cxn modelId="{906FC614-E654-40B4-B42A-68ED7DA791F5}" type="presParOf" srcId="{CA86C574-B150-40E8-8BF2-724D9EF30DFC}" destId="{10791635-68B0-4705-A7AB-3024FCED97FE}" srcOrd="6" destOrd="0" presId="urn:microsoft.com/office/officeart/2005/8/layout/default"/>
    <dgm:cxn modelId="{E9D92B25-D8CE-474B-8288-4A6FBA4010BC}" type="presParOf" srcId="{CA86C574-B150-40E8-8BF2-724D9EF30DFC}" destId="{138017FE-E0E1-46DF-8BF9-FDCFCB14A571}" srcOrd="7" destOrd="0" presId="urn:microsoft.com/office/officeart/2005/8/layout/default"/>
    <dgm:cxn modelId="{B8318CCA-B08F-4898-AA8D-2359A44AADF9}" type="presParOf" srcId="{CA86C574-B150-40E8-8BF2-724D9EF30DFC}" destId="{CAE4ADDE-DC1A-488A-B985-50E9F96926D5}" srcOrd="8" destOrd="0" presId="urn:microsoft.com/office/officeart/2005/8/layout/default"/>
    <dgm:cxn modelId="{785E7DF4-4DD8-480E-9F3B-986FC54F67FF}" type="presParOf" srcId="{CA86C574-B150-40E8-8BF2-724D9EF30DFC}" destId="{E50E3954-3666-46BF-84B3-E73FD538CE2A}" srcOrd="9" destOrd="0" presId="urn:microsoft.com/office/officeart/2005/8/layout/default"/>
    <dgm:cxn modelId="{2FA3E703-B49F-45B2-95B4-7A2023863344}" type="presParOf" srcId="{CA86C574-B150-40E8-8BF2-724D9EF30DFC}" destId="{FA7402A4-8DD5-44DC-A115-FA02EE35C85A}" srcOrd="10" destOrd="0" presId="urn:microsoft.com/office/officeart/2005/8/layout/default"/>
    <dgm:cxn modelId="{FB4D0CB4-0695-4C1C-B96B-628668EB4FFB}" type="presParOf" srcId="{CA86C574-B150-40E8-8BF2-724D9EF30DFC}" destId="{5F06225A-C01A-45FA-9334-74C70B65DB91}" srcOrd="11" destOrd="0" presId="urn:microsoft.com/office/officeart/2005/8/layout/default"/>
    <dgm:cxn modelId="{457C4BB8-3626-4A11-8AB3-49860F9FDE4E}" type="presParOf" srcId="{CA86C574-B150-40E8-8BF2-724D9EF30DFC}" destId="{2473B396-DC17-4148-ACE4-4A5D535AF5F2}" srcOrd="12" destOrd="0" presId="urn:microsoft.com/office/officeart/2005/8/layout/default"/>
    <dgm:cxn modelId="{3B9E464E-61A8-48BC-854C-9F316C194499}" type="presParOf" srcId="{CA86C574-B150-40E8-8BF2-724D9EF30DFC}" destId="{45B18DEA-560B-46FE-8BF0-613A070409D6}" srcOrd="13" destOrd="0" presId="urn:microsoft.com/office/officeart/2005/8/layout/default"/>
    <dgm:cxn modelId="{C8E68121-88FD-43CB-996D-990699F6A786}" type="presParOf" srcId="{CA86C574-B150-40E8-8BF2-724D9EF30DFC}" destId="{DEF18982-23A6-4EDC-831D-196CED3723F4}" srcOrd="14" destOrd="0" presId="urn:microsoft.com/office/officeart/2005/8/layout/default"/>
    <dgm:cxn modelId="{0A376F03-615E-4704-83C7-E461DB1A3949}" type="presParOf" srcId="{CA86C574-B150-40E8-8BF2-724D9EF30DFC}" destId="{85AA40E8-3751-4112-BF18-C2D8999B3530}" srcOrd="15" destOrd="0" presId="urn:microsoft.com/office/officeart/2005/8/layout/default"/>
    <dgm:cxn modelId="{7F4641F3-2329-43CE-A14E-B3EA31A06D4C}" type="presParOf" srcId="{CA86C574-B150-40E8-8BF2-724D9EF30DFC}" destId="{069E4B1E-8188-4B4B-91A9-093B82E72A09}" srcOrd="16" destOrd="0" presId="urn:microsoft.com/office/officeart/2005/8/layout/default"/>
    <dgm:cxn modelId="{6E904524-EB2B-43C1-8A0B-5E99F648C94A}" type="presParOf" srcId="{CA86C574-B150-40E8-8BF2-724D9EF30DFC}" destId="{2E263A42-C4A1-4565-BAAB-9CBBA25F08B2}" srcOrd="17" destOrd="0" presId="urn:microsoft.com/office/officeart/2005/8/layout/default"/>
    <dgm:cxn modelId="{71F4E7D2-6C55-4A59-8E22-B0A6DC40AB7F}" type="presParOf" srcId="{CA86C574-B150-40E8-8BF2-724D9EF30DFC}" destId="{5FE9722D-4EE2-44EC-A8FF-78B1CA7E5B6B}" srcOrd="18" destOrd="0" presId="urn:microsoft.com/office/officeart/2005/8/layout/default"/>
    <dgm:cxn modelId="{BB237211-B730-4291-B9C8-742A834ED83D}" type="presParOf" srcId="{CA86C574-B150-40E8-8BF2-724D9EF30DFC}" destId="{A4FC8A22-3E8D-4804-8514-45EAF5F2B749}" srcOrd="19" destOrd="0" presId="urn:microsoft.com/office/officeart/2005/8/layout/default"/>
    <dgm:cxn modelId="{3792B689-7F7E-4DF3-85F3-331C1F2C5CE5}" type="presParOf" srcId="{CA86C574-B150-40E8-8BF2-724D9EF30DFC}" destId="{45D3DB59-5D29-416A-8E50-E8050EFED198}" srcOrd="20" destOrd="0" presId="urn:microsoft.com/office/officeart/2005/8/layout/default"/>
    <dgm:cxn modelId="{90DFBD14-1C56-41EC-B375-21B1DAFA57E8}" type="presParOf" srcId="{CA86C574-B150-40E8-8BF2-724D9EF30DFC}" destId="{EF779280-B567-42A8-B4AE-8EB0FD29C15A}" srcOrd="21" destOrd="0" presId="urn:microsoft.com/office/officeart/2005/8/layout/default"/>
    <dgm:cxn modelId="{F47FC1A3-687C-487E-B4C2-7EDCEC2F058E}" type="presParOf" srcId="{CA86C574-B150-40E8-8BF2-724D9EF30DFC}" destId="{74556BB7-714D-4B57-AA51-B43923A1F102}" srcOrd="22" destOrd="0" presId="urn:microsoft.com/office/officeart/2005/8/layout/default"/>
    <dgm:cxn modelId="{B4096CA4-5347-414A-8CC9-3D3B2B62ED35}" type="presParOf" srcId="{CA86C574-B150-40E8-8BF2-724D9EF30DFC}" destId="{CD2A636D-1C24-4E70-9EC0-0032438B8849}" srcOrd="23" destOrd="0" presId="urn:microsoft.com/office/officeart/2005/8/layout/default"/>
    <dgm:cxn modelId="{A2477B37-FC36-42FB-B62A-A2DA19EB5D06}" type="presParOf" srcId="{CA86C574-B150-40E8-8BF2-724D9EF30DFC}" destId="{5E67C02C-0EF2-4F02-8315-5E8B443C663A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302121F-5C59-4853-909E-14B3B0E2816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E4B6729-5FF7-4F32-B20F-B80FE9056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53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4243" indent="-29009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0374" indent="-2320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24523" indent="-2320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88672" indent="-2320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33C0C13-18C4-42F4-9184-61752695A56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737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3738"/>
            <a:ext cx="4616450" cy="3462337"/>
          </a:xfrm>
          <a:solidFill>
            <a:srgbClr val="FFFFFF"/>
          </a:solidFill>
          <a:ln/>
        </p:spPr>
      </p:sp>
      <p:sp>
        <p:nvSpPr>
          <p:cNvPr id="7373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00874" y="4386177"/>
            <a:ext cx="5608654" cy="415579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96" tIns="46698" rIns="93396" bIns="4669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070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B6729-5FF7-4F32-B20F-B80FE90563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99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3E7BE-3280-4A6A-8286-F64A2E74AF64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1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F8846-F9B2-4390-B8E8-D7BDB986FE5C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8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2C9A1D-6DE9-4759-9BA8-29377920DC06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CB58D1-EC39-49AE-B99A-E9D442373BB3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7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62CB3-881E-4810-806A-0AFC16CCFDCD}" type="datetime1">
              <a:rPr lang="en-US" smtClean="0"/>
              <a:t>8/8/2016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1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AAD2A-E1FF-455E-ADBB-8555CD63A22D}" type="datetime1">
              <a:rPr lang="en-US" smtClean="0"/>
              <a:t>8/8/2016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1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A857A-9FBB-4DAC-B1CD-BB0AB8249B0B}" type="datetime1">
              <a:rPr lang="en-US" smtClean="0"/>
              <a:t>8/8/2016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9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A4A68-BD90-4461-BC17-D11F5994CC94}" type="datetime1">
              <a:rPr lang="en-US" smtClean="0"/>
              <a:t>8/8/2016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7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4DBE3-9E68-4AB8-B445-7F28E62FCE6C}" type="datetime1">
              <a:rPr lang="en-US" smtClean="0"/>
              <a:t>8/8/2016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5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F0A5F-1D9F-4B67-A0C1-344B867CB125}" type="datetime1">
              <a:rPr lang="en-US" smtClean="0"/>
              <a:t>8/8/2016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866DB2-FB8B-49BD-923D-851341B0DB7B}" type="datetime1">
              <a:rPr lang="en-US" smtClean="0"/>
              <a:t>8/8/2016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5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fld id="{3B427ED2-B705-4D95-B7E1-7047BF7BCF2F}" type="datetime1">
              <a:rPr lang="en-US" smtClean="0"/>
              <a:t>8/8/2016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fld id="{A545984F-E25A-43D4-B35B-99405F23CB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2.xml"/><Relationship Id="rId7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y/url?url=http://vectorise.net/logo/2010/03/19/mof-perbendaharaan-malaysia-kementerian-kewangan-msia/&amp;rct=j&amp;frm=1&amp;q=&amp;esrc=s&amp;sa=U&amp;ei=Yu4GVNGXMtegugTngoDACQ&amp;ved=0CBUQ9QEwAA&amp;usg=AFQjCNGuWzGtXo9Zs8nszxOs9yN8HyaJY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Text Box 2051"/>
          <p:cNvSpPr txBox="1">
            <a:spLocks noChangeArrowheads="1"/>
          </p:cNvSpPr>
          <p:nvPr/>
        </p:nvSpPr>
        <p:spPr bwMode="auto">
          <a:xfrm>
            <a:off x="1101090" y="2667000"/>
            <a:ext cx="75189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ms-MY" sz="4000" dirty="0" smtClean="0">
                <a:latin typeface="Arial Black" panose="020B0A04020102020204" pitchFamily="34" charset="0"/>
              </a:rPr>
              <a:t>PENGURUSAN DAN</a:t>
            </a:r>
          </a:p>
          <a:p>
            <a:pPr algn="ctr">
              <a:defRPr/>
            </a:pPr>
            <a:r>
              <a:rPr lang="ms-MY" sz="4000" dirty="0" smtClean="0">
                <a:latin typeface="Arial Black" panose="020B0A04020102020204" pitchFamily="34" charset="0"/>
              </a:rPr>
              <a:t> PENTADBIRAN KONTRAK</a:t>
            </a:r>
          </a:p>
        </p:txBody>
      </p:sp>
      <p:pic>
        <p:nvPicPr>
          <p:cNvPr id="4" name="Picture 2" descr="https://encrypted-tbn2.gstatic.com/images?q=tbn:ANd9GcR1Hb1Yo3CJoBTaqig4f8LimYC7gLIcAIHf2S7W7dPxnyJ6TYolqUr9CT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870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4290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1800" dirty="0" err="1" smtClean="0"/>
              <a:t>Bagi</a:t>
            </a:r>
            <a:r>
              <a:rPr lang="en-US" sz="1800" dirty="0" smtClean="0"/>
              <a:t> </a:t>
            </a:r>
            <a:r>
              <a:rPr lang="en-US" sz="1800" dirty="0" err="1" smtClean="0"/>
              <a:t>perolehan</a:t>
            </a:r>
            <a:r>
              <a:rPr lang="en-US" sz="1800" dirty="0" smtClean="0"/>
              <a:t> </a:t>
            </a:r>
            <a:r>
              <a:rPr lang="en-US" sz="1800" dirty="0" err="1" smtClean="0"/>
              <a:t>bekalan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perkhidmatan</a:t>
            </a:r>
            <a:r>
              <a:rPr lang="en-US" sz="1800" dirty="0" smtClean="0"/>
              <a:t> </a:t>
            </a:r>
            <a:r>
              <a:rPr lang="en-US" sz="1800" dirty="0" err="1" smtClean="0"/>
              <a:t>secara</a:t>
            </a:r>
            <a:r>
              <a:rPr lang="en-US" sz="1800" dirty="0" smtClean="0"/>
              <a:t> </a:t>
            </a:r>
            <a:r>
              <a:rPr lang="en-US" sz="1800" dirty="0" err="1" smtClean="0"/>
              <a:t>sebut</a:t>
            </a:r>
            <a:r>
              <a:rPr lang="en-US" sz="1800" dirty="0" smtClean="0"/>
              <a:t> </a:t>
            </a:r>
            <a:r>
              <a:rPr lang="en-US" sz="1800" dirty="0" err="1" smtClean="0"/>
              <a:t>harga</a:t>
            </a:r>
            <a:r>
              <a:rPr lang="en-US" sz="1800" dirty="0" smtClean="0"/>
              <a:t> di mana </a:t>
            </a:r>
            <a:r>
              <a:rPr lang="en-US" sz="1800" dirty="0" err="1" smtClean="0">
                <a:solidFill>
                  <a:srgbClr val="FF0000"/>
                </a:solidFill>
              </a:rPr>
              <a:t>kontrak</a:t>
            </a:r>
            <a:r>
              <a:rPr lang="en-US" sz="1800" dirty="0" smtClean="0">
                <a:solidFill>
                  <a:srgbClr val="FF0000"/>
                </a:solidFill>
              </a:rPr>
              <a:t> formal </a:t>
            </a:r>
            <a:r>
              <a:rPr lang="en-US" sz="1800" dirty="0" err="1" smtClean="0">
                <a:solidFill>
                  <a:srgbClr val="FF0000"/>
                </a:solidFill>
              </a:rPr>
              <a:t>tidak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sesuai</a:t>
            </a:r>
            <a:r>
              <a:rPr lang="en-US" sz="1800" dirty="0" smtClean="0"/>
              <a:t>, </a:t>
            </a:r>
            <a:r>
              <a:rPr lang="en-US" sz="1800" dirty="0" err="1" smtClean="0"/>
              <a:t>memadai</a:t>
            </a:r>
            <a:r>
              <a:rPr lang="en-US" sz="1800" dirty="0" smtClean="0"/>
              <a:t> </a:t>
            </a:r>
            <a:r>
              <a:rPr lang="en-US" sz="1800" dirty="0" err="1" smtClean="0"/>
              <a:t>pesanan</a:t>
            </a:r>
            <a:r>
              <a:rPr lang="en-US" sz="1800" dirty="0" smtClean="0"/>
              <a:t> </a:t>
            </a:r>
            <a:r>
              <a:rPr lang="en-US" sz="1800" dirty="0" err="1" smtClean="0"/>
              <a:t>Kerajaan</a:t>
            </a:r>
            <a:r>
              <a:rPr lang="en-US" sz="1800" dirty="0" smtClean="0"/>
              <a:t>/</a:t>
            </a:r>
            <a:r>
              <a:rPr lang="en-US" sz="1800" dirty="0" err="1" smtClean="0"/>
              <a:t>inden</a:t>
            </a:r>
            <a:r>
              <a:rPr lang="en-US" sz="1800" dirty="0" smtClean="0"/>
              <a:t> </a:t>
            </a:r>
            <a:r>
              <a:rPr lang="en-US" sz="1800" dirty="0" err="1" smtClean="0"/>
              <a:t>kerja</a:t>
            </a:r>
            <a:r>
              <a:rPr lang="en-US" sz="1800" dirty="0" smtClean="0"/>
              <a:t> </a:t>
            </a:r>
            <a:r>
              <a:rPr lang="en-US" sz="1800" dirty="0" err="1" smtClean="0"/>
              <a:t>dikeluarkan</a:t>
            </a:r>
            <a:r>
              <a:rPr lang="en-US" sz="1800" dirty="0" smtClean="0"/>
              <a:t>. </a:t>
            </a:r>
            <a:r>
              <a:rPr lang="en-US" sz="1800" dirty="0" err="1" smtClean="0"/>
              <a:t>Walau</a:t>
            </a:r>
            <a:r>
              <a:rPr lang="en-US" sz="1800" dirty="0" smtClean="0"/>
              <a:t> </a:t>
            </a:r>
            <a:r>
              <a:rPr lang="en-US" sz="1800" dirty="0" err="1" smtClean="0"/>
              <a:t>bagaimanapun</a:t>
            </a:r>
            <a:r>
              <a:rPr lang="en-US" sz="1800" dirty="0" smtClean="0"/>
              <a:t>, </a:t>
            </a:r>
            <a:r>
              <a:rPr lang="en-US" sz="1800" dirty="0" err="1" smtClean="0"/>
              <a:t>syarat-syarat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terma-terma</a:t>
            </a:r>
            <a:r>
              <a:rPr lang="en-US" sz="1800" dirty="0" smtClean="0"/>
              <a:t> </a:t>
            </a:r>
            <a:r>
              <a:rPr lang="en-US" sz="1800" dirty="0" err="1" smtClean="0"/>
              <a:t>hendaklah</a:t>
            </a:r>
            <a:r>
              <a:rPr lang="en-US" sz="1800" dirty="0" smtClean="0"/>
              <a:t> </a:t>
            </a:r>
            <a:r>
              <a:rPr lang="en-US" sz="1800" dirty="0" err="1" smtClean="0"/>
              <a:t>dinyatakan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jelas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dokumen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pelawaan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sebut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harga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/>
              <a:t>bagi</a:t>
            </a:r>
            <a:r>
              <a:rPr lang="en-US" sz="1800" dirty="0" smtClean="0"/>
              <a:t> </a:t>
            </a:r>
            <a:r>
              <a:rPr lang="en-US" sz="1800" dirty="0" err="1" smtClean="0"/>
              <a:t>memastikan</a:t>
            </a:r>
            <a:r>
              <a:rPr lang="en-US" sz="1800" dirty="0" smtClean="0"/>
              <a:t> </a:t>
            </a:r>
            <a:r>
              <a:rPr lang="en-US" sz="1800" dirty="0" err="1" smtClean="0"/>
              <a:t>kepentingan</a:t>
            </a:r>
            <a:r>
              <a:rPr lang="en-US" sz="1800" dirty="0" smtClean="0"/>
              <a:t> </a:t>
            </a:r>
            <a:r>
              <a:rPr lang="en-US" sz="1800" dirty="0" err="1" smtClean="0"/>
              <a:t>Kerajaan</a:t>
            </a:r>
            <a:r>
              <a:rPr lang="en-US" sz="1800" dirty="0" smtClean="0"/>
              <a:t> </a:t>
            </a:r>
            <a:r>
              <a:rPr lang="en-US" sz="1800" dirty="0" err="1" smtClean="0"/>
              <a:t>terjamin</a:t>
            </a:r>
            <a:r>
              <a:rPr lang="en-US" sz="1800" dirty="0" smtClean="0"/>
              <a:t>/</a:t>
            </a:r>
            <a:r>
              <a:rPr lang="en-US" sz="1800" dirty="0" err="1" smtClean="0"/>
              <a:t>terpelihara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disertakan</a:t>
            </a:r>
            <a:r>
              <a:rPr lang="en-US" sz="1800" dirty="0" smtClean="0"/>
              <a:t> </a:t>
            </a:r>
            <a:r>
              <a:rPr lang="en-US" sz="1800" dirty="0" err="1" smtClean="0"/>
              <a:t>bersama</a:t>
            </a:r>
            <a:r>
              <a:rPr lang="en-US" sz="1800" dirty="0" smtClean="0"/>
              <a:t> </a:t>
            </a:r>
            <a:r>
              <a:rPr lang="en-US" sz="1800" dirty="0" err="1" smtClean="0"/>
              <a:t>Pesanan</a:t>
            </a:r>
            <a:r>
              <a:rPr lang="en-US" sz="1800" dirty="0" smtClean="0"/>
              <a:t> </a:t>
            </a:r>
            <a:r>
              <a:rPr lang="en-US" sz="1800" dirty="0" err="1" smtClean="0"/>
              <a:t>Kerajaan</a:t>
            </a:r>
            <a:r>
              <a:rPr lang="en-US" sz="1800" dirty="0" smtClean="0"/>
              <a:t>/</a:t>
            </a:r>
            <a:r>
              <a:rPr lang="en-US" sz="1800" dirty="0" err="1" smtClean="0"/>
              <a:t>inden</a:t>
            </a:r>
            <a:r>
              <a:rPr lang="en-US" sz="1800" dirty="0" smtClean="0"/>
              <a:t> </a:t>
            </a:r>
            <a:r>
              <a:rPr lang="en-US" sz="1800" dirty="0" err="1" smtClean="0"/>
              <a:t>kerja</a:t>
            </a:r>
            <a:r>
              <a:rPr lang="en-US" sz="1800" dirty="0" smtClean="0"/>
              <a:t> </a:t>
            </a:r>
            <a:r>
              <a:rPr lang="en-US" sz="1800" dirty="0" err="1" smtClean="0"/>
              <a:t>supaya</a:t>
            </a:r>
            <a:r>
              <a:rPr lang="en-US" sz="1800" dirty="0" smtClean="0"/>
              <a:t> </a:t>
            </a:r>
            <a:r>
              <a:rPr lang="en-US" sz="1800" dirty="0" err="1" smtClean="0"/>
              <a:t>kontraktor</a:t>
            </a:r>
            <a:r>
              <a:rPr lang="en-US" sz="1800" dirty="0" smtClean="0"/>
              <a:t> </a:t>
            </a:r>
            <a:r>
              <a:rPr lang="en-US" sz="1800" dirty="0" err="1" smtClean="0"/>
              <a:t>jelas</a:t>
            </a:r>
            <a:r>
              <a:rPr lang="en-US" sz="1800" dirty="0" smtClean="0"/>
              <a:t> </a:t>
            </a:r>
            <a:r>
              <a:rPr lang="en-US" sz="1800" dirty="0" err="1" smtClean="0"/>
              <a:t>mengenai</a:t>
            </a:r>
            <a:r>
              <a:rPr lang="en-US" sz="1800" dirty="0" smtClean="0"/>
              <a:t> </a:t>
            </a:r>
            <a:r>
              <a:rPr lang="en-US" sz="1800" dirty="0" err="1" smtClean="0"/>
              <a:t>obligasinya</a:t>
            </a:r>
            <a:r>
              <a:rPr lang="en-US" sz="1800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800" dirty="0" err="1" smtClean="0"/>
              <a:t>Bagi</a:t>
            </a:r>
            <a:r>
              <a:rPr lang="en-US" sz="1800" dirty="0" smtClean="0"/>
              <a:t> </a:t>
            </a:r>
            <a:r>
              <a:rPr lang="en-US" sz="1800" dirty="0" err="1" smtClean="0"/>
              <a:t>semua</a:t>
            </a:r>
            <a:r>
              <a:rPr lang="en-US" sz="1800" dirty="0" smtClean="0"/>
              <a:t> </a:t>
            </a:r>
            <a:r>
              <a:rPr lang="en-US" sz="1800" dirty="0" err="1" smtClean="0"/>
              <a:t>perolehan</a:t>
            </a:r>
            <a:r>
              <a:rPr lang="en-US" sz="1800" dirty="0" smtClean="0"/>
              <a:t> </a:t>
            </a:r>
            <a:r>
              <a:rPr lang="en-US" sz="1800" dirty="0" err="1" smtClean="0"/>
              <a:t>bekalan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perkhidmatan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bermasa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/>
              <a:t>kontrak</a:t>
            </a:r>
            <a:r>
              <a:rPr lang="en-US" sz="1800" dirty="0" smtClean="0"/>
              <a:t> formal </a:t>
            </a:r>
            <a:r>
              <a:rPr lang="en-US" sz="1800" dirty="0" err="1" smtClean="0">
                <a:solidFill>
                  <a:srgbClr val="FF0000"/>
                </a:solidFill>
              </a:rPr>
              <a:t>hendaklah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diadakan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AP.204 </a:t>
            </a:r>
            <a:r>
              <a:rPr lang="en-US" sz="1800" dirty="0" err="1" smtClean="0"/>
              <a:t>hendaklah</a:t>
            </a:r>
            <a:r>
              <a:rPr lang="en-US" sz="1800" dirty="0" smtClean="0"/>
              <a:t> </a:t>
            </a:r>
            <a:r>
              <a:rPr lang="en-US" sz="1800" dirty="0" err="1" smtClean="0"/>
              <a:t>dipatuhi</a:t>
            </a:r>
            <a:r>
              <a:rPr lang="en-US" sz="1800" dirty="0" smtClean="0"/>
              <a:t> (</a:t>
            </a:r>
            <a:r>
              <a:rPr lang="en-US" sz="1800" i="1" dirty="0" err="1" smtClean="0"/>
              <a:t>tidak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kira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nilai</a:t>
            </a:r>
            <a:r>
              <a:rPr lang="en-US" sz="1800" dirty="0" smtClean="0"/>
              <a:t>).</a:t>
            </a:r>
            <a:endParaRPr lang="en-US" sz="18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KONTRAK FORMAL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7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Autofit/>
          </a:bodyPr>
          <a:lstStyle/>
          <a:p>
            <a:pPr algn="just" fontAlgn="base">
              <a:spcAft>
                <a:spcPct val="0"/>
              </a:spcAft>
              <a:buClr>
                <a:srgbClr val="000000"/>
              </a:buClr>
              <a:buSzPct val="60000"/>
              <a:buFont typeface="Wingdings" pitchFamily="2" charset="2"/>
              <a:buNone/>
            </a:pPr>
            <a:r>
              <a:rPr lang="ms-MY" altLang="en-US" sz="1800" dirty="0" smtClean="0"/>
              <a:t>a)	Merupakan suatu sandaran yang dipegang oleh Kerajaan sebagai jaminan bagi memastikan kontraktor mematuhi dan melaksanakan obligasinya di bawah kontrak yang ditandatangani.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endParaRPr lang="ms-MY" altLang="en-US" sz="18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800" dirty="0" smtClean="0"/>
              <a:t>b) Bentuk Bon Pelaksanaan: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800" dirty="0" smtClean="0"/>
              <a:t>	i.	Jaminan Bank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800" dirty="0" smtClean="0"/>
              <a:t>	ii.	Jaminan Insurans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800" dirty="0" smtClean="0"/>
              <a:t>	iii.	Jaminan Syarikat Kewangan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800" dirty="0" smtClean="0"/>
              <a:t>	iv.	Jaminan Bank Islam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800" dirty="0" smtClean="0"/>
              <a:t>	v.	Jaminan Takaful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800" dirty="0" smtClean="0"/>
              <a:t>	vi.	Jaminan Bank Pembangunan Malaysia Berhad &amp; SME Bank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Wang Jaminan Pelaksanaan – Hanya Untuk Kontrak Perolehan Kerja</a:t>
            </a:r>
            <a:r>
              <a:rPr lang="ms-MY" altLang="en-US" sz="1600" dirty="0">
                <a:solidFill>
                  <a:srgbClr val="FF0000"/>
                </a:solidFill>
                <a:latin typeface="Arial Black" panose="020B0A04020102020204" pitchFamily="34" charset="0"/>
              </a:rPr>
              <a:t>! </a:t>
            </a:r>
            <a:endParaRPr lang="ms-MY" altLang="en-US" sz="16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200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eaLnBrk="0" hangingPunct="0">
              <a:spcBef>
                <a:spcPct val="0"/>
              </a:spcBef>
              <a:buNone/>
            </a:pPr>
            <a:r>
              <a:rPr lang="ms-MY" altLang="en-US" sz="1400" b="1" dirty="0" smtClean="0">
                <a:solidFill>
                  <a:srgbClr val="0000FF"/>
                </a:solidFill>
              </a:rPr>
              <a:t>Apakah bentuk-bentuk  </a:t>
            </a:r>
            <a:r>
              <a:rPr lang="ms-MY" altLang="en-US" sz="1400" b="1" dirty="0">
                <a:solidFill>
                  <a:srgbClr val="0000FF"/>
                </a:solidFill>
              </a:rPr>
              <a:t>yang boleh diterima untuk Bekalan/Perkhidmatan/Kerja </a:t>
            </a:r>
            <a:r>
              <a:rPr lang="ms-MY" altLang="en-US" sz="1400" b="1" dirty="0" smtClean="0">
                <a:solidFill>
                  <a:srgbClr val="0000FF"/>
                </a:solidFill>
              </a:rPr>
              <a:t>?</a:t>
            </a:r>
          </a:p>
          <a:p>
            <a:pPr eaLnBrk="0" hangingPunct="0">
              <a:spcBef>
                <a:spcPct val="0"/>
              </a:spcBef>
              <a:buNone/>
            </a:pPr>
            <a:r>
              <a:rPr lang="ms-MY" altLang="en-US" sz="1400" b="1" dirty="0" smtClean="0">
                <a:solidFill>
                  <a:srgbClr val="0000FF"/>
                </a:solidFill>
              </a:rPr>
              <a:t>Bolehkah </a:t>
            </a:r>
            <a:r>
              <a:rPr lang="ms-MY" altLang="en-US" sz="1400" b="1" dirty="0">
                <a:solidFill>
                  <a:srgbClr val="0000FF"/>
                </a:solidFill>
              </a:rPr>
              <a:t>Bekalan/Perkhidmatan/Kerja dimulakan sebelum BP dikemukakan</a:t>
            </a:r>
            <a:r>
              <a:rPr lang="ms-MY" altLang="en-US" sz="1400" b="1" dirty="0" smtClean="0">
                <a:solidFill>
                  <a:srgbClr val="0000FF"/>
                </a:solidFill>
              </a:rPr>
              <a:t>?</a:t>
            </a:r>
            <a:endParaRPr lang="ms-MY" altLang="en-US" sz="1400" b="1" dirty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400" b="1" dirty="0" smtClean="0">
                <a:solidFill>
                  <a:srgbClr val="0000FF"/>
                </a:solidFill>
              </a:rPr>
              <a:t>Bolehkah lanjutan tempoh </a:t>
            </a:r>
            <a:r>
              <a:rPr lang="ms-MY" altLang="en-US" sz="1400" b="1" dirty="0">
                <a:solidFill>
                  <a:srgbClr val="0000FF"/>
                </a:solidFill>
              </a:rPr>
              <a:t>untuk mengemukakan BP </a:t>
            </a:r>
            <a:r>
              <a:rPr lang="ms-MY" altLang="en-US" sz="1400" b="1" dirty="0" smtClean="0">
                <a:solidFill>
                  <a:srgbClr val="0000FF"/>
                </a:solidFill>
              </a:rPr>
              <a:t>dibenarkan?</a:t>
            </a:r>
            <a:endParaRPr lang="ms-MY" altLang="en-US" sz="1400" b="1" dirty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400" b="1" dirty="0" smtClean="0">
                <a:solidFill>
                  <a:srgbClr val="0000FF"/>
                </a:solidFill>
              </a:rPr>
              <a:t>Bolehkah </a:t>
            </a:r>
            <a:r>
              <a:rPr lang="ms-MY" altLang="en-US" sz="1400" b="1" dirty="0">
                <a:solidFill>
                  <a:srgbClr val="0000FF"/>
                </a:solidFill>
              </a:rPr>
              <a:t>BP dalam bentuk wang tunai/cek, draf bank diterima?	</a:t>
            </a:r>
            <a:endParaRPr lang="ms-MY" altLang="en-US" sz="1400" b="1" dirty="0" smtClean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400" b="1" dirty="0" smtClean="0">
                <a:solidFill>
                  <a:srgbClr val="0000FF"/>
                </a:solidFill>
              </a:rPr>
              <a:t>	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96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BON PELAKSANAAN (1PP –PK 4)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11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800" b="1" dirty="0" smtClean="0"/>
              <a:t>Kadar Bon Pelaksanaan Bagi Perolehan Bekalan dan Perkhidmatan: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800" dirty="0" smtClean="0"/>
          </a:p>
          <a:p>
            <a:pPr marL="571500" indent="-571500" algn="just" eaLnBrk="0" fontAlgn="base" hangingPunct="0">
              <a:spcBef>
                <a:spcPts val="0"/>
              </a:spcBef>
              <a:spcAft>
                <a:spcPct val="0"/>
              </a:spcAft>
              <a:buFont typeface="+mj-lt"/>
              <a:buAutoNum type="romanLcPeriod"/>
            </a:pPr>
            <a:r>
              <a:rPr lang="ms-MY" altLang="en-US" sz="1800" dirty="0" smtClean="0"/>
              <a:t>2.5% daripada jumlah harga kontrak bagi kontrak yang bernilai RM200,000 hingga RM500,000;</a:t>
            </a:r>
          </a:p>
          <a:p>
            <a:pPr marL="571500" indent="-571500" algn="just" eaLnBrk="0" fontAlgn="base" hangingPunct="0">
              <a:spcBef>
                <a:spcPts val="0"/>
              </a:spcBef>
              <a:spcAft>
                <a:spcPct val="0"/>
              </a:spcAft>
              <a:buFont typeface="+mj-lt"/>
              <a:buAutoNum type="romanLcPeriod"/>
            </a:pPr>
            <a:endParaRPr lang="ms-MY" altLang="en-US" sz="1800" dirty="0" smtClean="0"/>
          </a:p>
          <a:p>
            <a:pPr marL="571500" indent="-571500" algn="just" eaLnBrk="0" fontAlgn="base" hangingPunct="0">
              <a:spcBef>
                <a:spcPts val="0"/>
              </a:spcBef>
              <a:spcAft>
                <a:spcPct val="0"/>
              </a:spcAft>
              <a:buFont typeface="+mj-lt"/>
              <a:buAutoNum type="romanLcPeriod"/>
            </a:pPr>
            <a:r>
              <a:rPr lang="ms-MY" altLang="en-US" sz="1800" dirty="0" smtClean="0"/>
              <a:t>5% daripada jumlah harga kontrak bagi kontrak yang bernilai melebihi RM500,000; dan</a:t>
            </a:r>
          </a:p>
          <a:p>
            <a:pPr marL="571500" indent="-571500" algn="just" eaLnBrk="0" fontAlgn="base" hangingPunct="0">
              <a:spcBef>
                <a:spcPts val="0"/>
              </a:spcBef>
              <a:spcAft>
                <a:spcPct val="0"/>
              </a:spcAft>
              <a:buFont typeface="+mj-lt"/>
              <a:buAutoNum type="romanLcPeriod"/>
            </a:pPr>
            <a:endParaRPr lang="ms-MY" altLang="en-US" sz="1800" dirty="0" smtClean="0"/>
          </a:p>
          <a:p>
            <a:pPr marL="571500" indent="-571500" algn="just" eaLnBrk="0" fontAlgn="base" hangingPunct="0">
              <a:spcBef>
                <a:spcPts val="0"/>
              </a:spcBef>
              <a:spcAft>
                <a:spcPct val="0"/>
              </a:spcAft>
              <a:buFont typeface="+mj-lt"/>
              <a:buAutoNum type="romanLcPeriod"/>
            </a:pPr>
            <a:r>
              <a:rPr lang="ms-MY" altLang="en-US" sz="1800" dirty="0" smtClean="0"/>
              <a:t>Bagi </a:t>
            </a:r>
            <a:r>
              <a:rPr lang="ms-MY" altLang="en-US" sz="1800" dirty="0" smtClean="0">
                <a:solidFill>
                  <a:srgbClr val="FF0000"/>
                </a:solidFill>
              </a:rPr>
              <a:t>kontrak bermasa</a:t>
            </a:r>
            <a:r>
              <a:rPr lang="ms-MY" altLang="en-US" sz="1800" dirty="0" smtClean="0"/>
              <a:t> yang berkuat kuasa 2 tahun atau lebih peratusan perkiraan bon dikira </a:t>
            </a:r>
            <a:r>
              <a:rPr lang="ms-MY" altLang="en-US" sz="1800" dirty="0" smtClean="0">
                <a:solidFill>
                  <a:srgbClr val="FF0000"/>
                </a:solidFill>
              </a:rPr>
              <a:t>mengikut nilai kontrak satu (1) tahun</a:t>
            </a:r>
            <a:r>
              <a:rPr lang="ms-MY" altLang="en-US" sz="1800" dirty="0" smtClean="0"/>
              <a:t> sahaja. </a:t>
            </a:r>
            <a:r>
              <a:rPr lang="ms-MY" altLang="en-US" sz="1800" i="1" dirty="0" smtClean="0"/>
              <a:t>Walau bagaimanapun, Bon Pelaksanaan yang</a:t>
            </a:r>
            <a:r>
              <a:rPr lang="ms-MY" altLang="en-US" sz="1800" i="1" dirty="0"/>
              <a:t> </a:t>
            </a:r>
            <a:r>
              <a:rPr lang="ms-MY" altLang="en-US" sz="1800" i="1" dirty="0" smtClean="0"/>
              <a:t>dikemukakan oleh kontraktor hendaklah </a:t>
            </a:r>
            <a:r>
              <a:rPr lang="ms-MY" altLang="en-US" sz="1800" i="1" dirty="0" smtClean="0">
                <a:solidFill>
                  <a:srgbClr val="FF0000"/>
                </a:solidFill>
              </a:rPr>
              <a:t>meliputi keseluruhan tempoh kontrak bermasa</a:t>
            </a:r>
            <a:r>
              <a:rPr lang="ms-MY" altLang="en-US" sz="1800" dirty="0" smtClean="0">
                <a:solidFill>
                  <a:srgbClr val="0000FF"/>
                </a:solidFill>
              </a:rPr>
              <a:t>.-</a:t>
            </a:r>
            <a:r>
              <a:rPr lang="ms-MY" altLang="en-US" sz="1800" b="1" dirty="0" smtClean="0">
                <a:solidFill>
                  <a:srgbClr val="0000FF"/>
                </a:solidFill>
              </a:rPr>
              <a:t>BP hendaklah dikira termasuk GST jika berkaitan.</a:t>
            </a:r>
            <a:r>
              <a:rPr lang="ms-MY" altLang="en-US" sz="1900" b="1" dirty="0" smtClean="0">
                <a:solidFill>
                  <a:srgbClr val="0000FF"/>
                </a:solidFill>
              </a:rPr>
              <a:t>	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BON PELAKSANAAN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997"/>
            <a:ext cx="8229600" cy="4953000"/>
          </a:xfrm>
        </p:spPr>
        <p:txBody>
          <a:bodyPr>
            <a:normAutofit fontScale="55000" lnSpcReduction="2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4000" b="1" dirty="0" smtClean="0"/>
              <a:t>CONTOH PENGIRAAN KADAR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40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b="1" dirty="0" smtClean="0">
                <a:solidFill>
                  <a:srgbClr val="0000FF"/>
                </a:solidFill>
              </a:rPr>
              <a:t>CONTOH 1 (Bekalan/Perkhidmatan)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/>
            </a:pPr>
            <a:r>
              <a:rPr lang="ms-MY" altLang="en-US" sz="3300" dirty="0" smtClean="0"/>
              <a:t>Tempoh Kontrak		:	3 tahun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/>
            </a:pPr>
            <a:r>
              <a:rPr lang="ms-MY" altLang="en-US" sz="3300" dirty="0" smtClean="0"/>
              <a:t>Nilai Kontrak			:	RM 4.5 juta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/>
            </a:pPr>
            <a:r>
              <a:rPr lang="ms-MY" altLang="en-US" sz="3300" dirty="0" smtClean="0"/>
              <a:t>Kadar Bon			:	5%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3300" dirty="0" smtClean="0"/>
              <a:t>	 </a:t>
            </a:r>
            <a:r>
              <a:rPr lang="ms-MY" altLang="en-US" sz="2500" b="1" dirty="0" smtClean="0"/>
              <a:t>(berdasarkan anggaran nilai satu tahun RM1.5 juta)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3300" b="1" dirty="0" smtClean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3300" dirty="0" smtClean="0"/>
              <a:t>(iv)	Jumlah (RM1.5 juta X 5%)		= RM75,000.00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b="1" dirty="0" smtClean="0">
                <a:solidFill>
                  <a:srgbClr val="0000FF"/>
                </a:solidFill>
              </a:rPr>
              <a:t>CONTOH 2</a:t>
            </a:r>
            <a:r>
              <a:rPr lang="ms-MY" altLang="en-US" dirty="0" smtClean="0">
                <a:solidFill>
                  <a:srgbClr val="0000FF"/>
                </a:solidFill>
              </a:rPr>
              <a:t> </a:t>
            </a:r>
            <a:r>
              <a:rPr lang="ms-MY" altLang="en-US" b="1" dirty="0" smtClean="0">
                <a:solidFill>
                  <a:srgbClr val="0000FF"/>
                </a:solidFill>
              </a:rPr>
              <a:t>(Bekalan/Perkhidmatan)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>
              <a:solidFill>
                <a:srgbClr val="00B05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/>
            </a:pPr>
            <a:r>
              <a:rPr lang="ms-MY" altLang="en-US" dirty="0" smtClean="0"/>
              <a:t>Nilai Kontrak			:	RM 800,000.00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/>
            </a:pPr>
            <a:r>
              <a:rPr lang="ms-MY" altLang="en-US" dirty="0" smtClean="0"/>
              <a:t>Tempoh Kontrak		:	2 tahun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/>
            </a:pPr>
            <a:r>
              <a:rPr lang="ms-MY" altLang="en-US" dirty="0" smtClean="0"/>
              <a:t>Kadar Bon			:	2.5%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500" b="1" dirty="0" smtClean="0"/>
              <a:t>	(berdasarkan anggaran nilai satu tahun RM400,000.00)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2500" b="1" dirty="0" smtClean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 startAt="4"/>
            </a:pPr>
            <a:r>
              <a:rPr lang="ms-MY" altLang="en-US" dirty="0" smtClean="0"/>
              <a:t>Jumlah (RM400,000.00 X 2.5%)	= RM10,000.00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dirty="0" smtClean="0"/>
              <a:t>	</a:t>
            </a:r>
            <a:r>
              <a:rPr lang="ms-MY" altLang="en-US" sz="2500" b="1" dirty="0" smtClean="0"/>
              <a:t>(</a:t>
            </a:r>
            <a:r>
              <a:rPr lang="ms-MY" altLang="en-US" sz="2500" b="1" dirty="0" smtClean="0">
                <a:solidFill>
                  <a:srgbClr val="C00000"/>
                </a:solidFill>
              </a:rPr>
              <a:t>BUKAN</a:t>
            </a:r>
            <a:r>
              <a:rPr lang="ms-MY" altLang="en-US" sz="2500" b="1" dirty="0" smtClean="0"/>
              <a:t> RM800,000 X 5%=RM40,000 </a:t>
            </a:r>
            <a:r>
              <a:rPr lang="ms-MY" altLang="en-US" sz="2500" b="1" dirty="0" smtClean="0">
                <a:solidFill>
                  <a:srgbClr val="C00000"/>
                </a:solidFill>
              </a:rPr>
              <a:t>ATAU</a:t>
            </a:r>
            <a:r>
              <a:rPr lang="ms-MY" altLang="en-US" sz="2500" b="1" dirty="0" smtClean="0"/>
              <a:t> RM400,000 X 5% =RM20,000) 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BON PELAKSANAAN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46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0" hangingPunct="0">
              <a:spcBef>
                <a:spcPct val="0"/>
              </a:spcBef>
              <a:buNone/>
            </a:pPr>
            <a:r>
              <a:rPr lang="ms-MY" altLang="en-US" sz="1600" b="1" dirty="0"/>
              <a:t>CONTOH PENGIRAAN KADAR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600" dirty="0" smtClean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600" b="1" dirty="0" smtClean="0">
                <a:solidFill>
                  <a:srgbClr val="0000FF"/>
                </a:solidFill>
              </a:rPr>
              <a:t>CONTOH 3 (Bekalan/Perkhidmatan)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6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/>
            </a:pPr>
            <a:r>
              <a:rPr lang="ms-MY" altLang="en-US" sz="1600" dirty="0" smtClean="0"/>
              <a:t>Tempoh Kontrak	:	3 tahun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/>
            </a:pPr>
            <a:r>
              <a:rPr lang="ms-MY" altLang="en-US" sz="1600" dirty="0" smtClean="0"/>
              <a:t>Nilai Kontrak		:	RM 300,000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romanLcParenBoth"/>
            </a:pPr>
            <a:r>
              <a:rPr lang="ms-MY" altLang="en-US" sz="1600" dirty="0" smtClean="0"/>
              <a:t>Kadar Bon		:	2.5%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600" dirty="0" smtClean="0"/>
              <a:t>	</a:t>
            </a:r>
            <a:r>
              <a:rPr lang="ms-MY" altLang="en-US" sz="1400" b="1" dirty="0" smtClean="0"/>
              <a:t>(berdasarkan anggaran nilai satu tahun RM100,000) </a:t>
            </a:r>
            <a:endParaRPr lang="ms-MY" altLang="en-US" sz="1600" b="1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6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600" dirty="0" smtClean="0"/>
              <a:t>(iv)Jumlah (RM100,000 X 2.5%)	= RM2,500.00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400" b="1" dirty="0" smtClean="0"/>
              <a:t>      (masih dikenakan kerana nilai keseluruhan kontrak melebihi RM200,000)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sz="1600" b="1" dirty="0" smtClean="0">
                <a:solidFill>
                  <a:srgbClr val="FF0000"/>
                </a:solidFill>
              </a:rPr>
              <a:t>*(Perkiraan Bon Pelaksanaan selepas GST)</a:t>
            </a:r>
            <a:r>
              <a:rPr lang="ms-MY" altLang="en-US" sz="1600" dirty="0" smtClean="0"/>
              <a:t>	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sz="1600" dirty="0" smtClean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sz="1600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sz="1600" dirty="0" smtClean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sz="1600" b="1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sz="1600" b="1" dirty="0" smtClean="0">
                <a:solidFill>
                  <a:srgbClr val="0000FF"/>
                </a:solidFill>
              </a:rPr>
              <a:t>Apakah </a:t>
            </a:r>
            <a:r>
              <a:rPr lang="ms-MY" altLang="en-US" sz="1600" b="1" dirty="0">
                <a:solidFill>
                  <a:srgbClr val="0000FF"/>
                </a:solidFill>
              </a:rPr>
              <a:t>kadar BP untuk </a:t>
            </a:r>
            <a:r>
              <a:rPr lang="ms-MY" altLang="en-US" sz="1600" b="1" dirty="0" smtClean="0">
                <a:solidFill>
                  <a:srgbClr val="0000FF"/>
                </a:solidFill>
              </a:rPr>
              <a:t>Bekalan/Perkhidmatan?</a:t>
            </a:r>
            <a:endParaRPr lang="ms-MY" altLang="en-US" sz="1600" b="1" dirty="0">
              <a:solidFill>
                <a:srgbClr val="0000FF"/>
              </a:solidFill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sz="1600" b="1" dirty="0" smtClean="0">
                <a:solidFill>
                  <a:srgbClr val="0000FF"/>
                </a:solidFill>
              </a:rPr>
              <a:t>Bagi </a:t>
            </a:r>
            <a:r>
              <a:rPr lang="ms-MY" altLang="en-US" sz="1600" b="1" dirty="0">
                <a:solidFill>
                  <a:srgbClr val="0000FF"/>
                </a:solidFill>
              </a:rPr>
              <a:t>kontrak yang dilanjutkan BP juga perlu </a:t>
            </a:r>
            <a:r>
              <a:rPr lang="ms-MY" altLang="en-US" sz="1600" b="1" dirty="0" smtClean="0">
                <a:solidFill>
                  <a:srgbClr val="0000FF"/>
                </a:solidFill>
              </a:rPr>
              <a:t>dilanjutkan?</a:t>
            </a:r>
            <a:r>
              <a:rPr lang="ms-MY" altLang="en-US" sz="1600" b="1" dirty="0">
                <a:latin typeface="Albertus Medium" pitchFamily="34" charset="0"/>
              </a:rPr>
              <a:t>	</a:t>
            </a:r>
            <a:r>
              <a:rPr lang="ms-MY" altLang="en-US" sz="1600" dirty="0" smtClean="0">
                <a:latin typeface="Albertus Medium" pitchFamily="34" charset="0"/>
              </a:rPr>
              <a:t>		</a:t>
            </a:r>
            <a:endParaRPr lang="en-US" sz="16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BON PELAKSANAAN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55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b="1" dirty="0">
              <a:latin typeface="Albertus Extra Bold" panose="020E0802040304020204" pitchFamily="34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sz="2400" b="1" dirty="0" smtClean="0"/>
              <a:t>TEMPOH SAH LAKU BON PELAKSANAAN (KONTRAK BEKALAN DAN PERKHIDMATAN)</a:t>
            </a: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/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800" dirty="0" smtClean="0"/>
              <a:t>Dua belas (12) bulan selepas tarikh tamat kontrak atau selepas obligasi terakhir, mengikut mana yang terkemudian</a:t>
            </a:r>
            <a:r>
              <a:rPr lang="ms-MY" altLang="en-US" sz="1800" dirty="0" smtClean="0">
                <a:latin typeface="Albertus Medium" pitchFamily="34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>
              <a:solidFill>
                <a:srgbClr val="FFFFFF"/>
              </a:solidFill>
              <a:latin typeface="Albertus Medium" pitchFamily="34" charset="0"/>
            </a:endParaRPr>
          </a:p>
          <a:p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BON PELAKSANAAN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2" descr="https://encrypted-tbn2.gstatic.com/images?q=tbn:ANd9GcR1Hb1Yo3CJoBTaqig4f8LimYC7gLIcAIHf2S7W7dPxnyJ6TYolqUr9CT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55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PENGESAHAN SURAT JAMINAN </a:t>
            </a:r>
          </a:p>
          <a:p>
            <a:pPr marL="0" indent="0">
              <a:buNone/>
            </a:pPr>
            <a:endParaRPr lang="en-US" sz="2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semakan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bank/</a:t>
            </a:r>
            <a:r>
              <a:rPr lang="en-US" sz="2400" dirty="0" err="1" smtClean="0"/>
              <a:t>syarikat</a:t>
            </a:r>
            <a:r>
              <a:rPr lang="en-US" sz="2400" dirty="0" smtClean="0"/>
              <a:t> </a:t>
            </a:r>
            <a:r>
              <a:rPr lang="en-US" sz="2400" dirty="0" err="1" smtClean="0"/>
              <a:t>kewangan</a:t>
            </a:r>
            <a:r>
              <a:rPr lang="en-US" sz="2400" dirty="0" smtClean="0"/>
              <a:t>/</a:t>
            </a:r>
            <a:r>
              <a:rPr lang="en-US" sz="2400" dirty="0" err="1" smtClean="0"/>
              <a:t>insurans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kesahihan</a:t>
            </a:r>
            <a:r>
              <a:rPr lang="en-US" sz="2400" dirty="0" smtClean="0"/>
              <a:t> Bon </a:t>
            </a:r>
            <a:r>
              <a:rPr lang="en-US" sz="2400" dirty="0" err="1" smtClean="0"/>
              <a:t>Pelaksanaan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400" dirty="0" err="1" smtClean="0"/>
              <a:t>Sekiranya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kes</a:t>
            </a:r>
            <a:r>
              <a:rPr lang="en-US" sz="2400" dirty="0" smtClean="0"/>
              <a:t> </a:t>
            </a:r>
            <a:r>
              <a:rPr lang="en-US" sz="2400" dirty="0" err="1" smtClean="0"/>
              <a:t>pemalsuan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buat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polis </a:t>
            </a:r>
            <a:r>
              <a:rPr lang="en-US" sz="2400" dirty="0" err="1" smtClean="0"/>
              <a:t>kerana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kes</a:t>
            </a:r>
            <a:r>
              <a:rPr lang="en-US" sz="2400" dirty="0" smtClean="0"/>
              <a:t> </a:t>
            </a:r>
            <a:r>
              <a:rPr lang="en-US" sz="2400" dirty="0" err="1" smtClean="0"/>
              <a:t>jenayah</a:t>
            </a:r>
            <a:r>
              <a:rPr lang="en-US" sz="2400" dirty="0" smtClean="0"/>
              <a:t>. </a:t>
            </a:r>
            <a:r>
              <a:rPr lang="en-US" sz="2400" dirty="0" err="1" smtClean="0"/>
              <a:t>Ketua</a:t>
            </a:r>
            <a:r>
              <a:rPr lang="en-US" sz="2400" dirty="0" smtClean="0"/>
              <a:t> </a:t>
            </a:r>
            <a:r>
              <a:rPr lang="en-US" sz="2400" dirty="0" err="1" smtClean="0"/>
              <a:t>Agensi</a:t>
            </a:r>
            <a:r>
              <a:rPr lang="en-US" sz="2400" dirty="0" smtClean="0"/>
              <a:t> juga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melapor</a:t>
            </a:r>
            <a:r>
              <a:rPr lang="en-US" sz="2400" dirty="0" smtClean="0"/>
              <a:t> </a:t>
            </a:r>
            <a:r>
              <a:rPr lang="en-US" sz="2400" dirty="0" err="1" smtClean="0"/>
              <a:t>segera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Perbendaharaan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BON PELAKSANAAN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3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ms-MY" sz="2400" b="1" dirty="0" smtClean="0"/>
              <a:t>PELEPASAN BON PELAKSANAAN KONTRAK BEKALAN DAN PERKHIDMATAN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ms-MY" sz="1100" dirty="0"/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ms-MY" sz="2400" dirty="0"/>
              <a:t> </a:t>
            </a:r>
            <a:r>
              <a:rPr lang="ms-MY" sz="2400" dirty="0" smtClean="0"/>
              <a:t> setelah </a:t>
            </a:r>
            <a:r>
              <a:rPr lang="ms-MY" sz="2400" dirty="0">
                <a:solidFill>
                  <a:srgbClr val="FF0000"/>
                </a:solidFill>
              </a:rPr>
              <a:t>obligasi</a:t>
            </a:r>
            <a:r>
              <a:rPr lang="ms-MY" sz="2400" dirty="0"/>
              <a:t> kontrak </a:t>
            </a:r>
            <a:r>
              <a:rPr lang="ms-MY" sz="2400" dirty="0">
                <a:solidFill>
                  <a:srgbClr val="FF0000"/>
                </a:solidFill>
              </a:rPr>
              <a:t>selesai</a:t>
            </a:r>
          </a:p>
          <a:p>
            <a:pPr marL="463550" indent="-4635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ms-MY" sz="2400" dirty="0"/>
              <a:t> </a:t>
            </a:r>
            <a:r>
              <a:rPr lang="ms-MY" sz="2400" dirty="0" smtClean="0"/>
              <a:t>keluarkan </a:t>
            </a:r>
            <a:r>
              <a:rPr lang="ms-MY" sz="2400" dirty="0"/>
              <a:t>surat pelepasan (</a:t>
            </a:r>
            <a:r>
              <a:rPr lang="ms-MY" sz="2400" i="1" dirty="0"/>
              <a:t>letter of discharge</a:t>
            </a:r>
            <a:r>
              <a:rPr lang="ms-MY" sz="2400" dirty="0"/>
              <a:t>)</a:t>
            </a:r>
          </a:p>
          <a:p>
            <a:pPr marL="463550" indent="-4635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ms-MY" sz="2400" dirty="0"/>
              <a:t> </a:t>
            </a:r>
            <a:r>
              <a:rPr lang="ms-MY" sz="2400" dirty="0" smtClean="0">
                <a:solidFill>
                  <a:srgbClr val="FF0000"/>
                </a:solidFill>
              </a:rPr>
              <a:t>barang </a:t>
            </a:r>
            <a:r>
              <a:rPr lang="ms-MY" sz="2400" dirty="0">
                <a:solidFill>
                  <a:srgbClr val="FF0000"/>
                </a:solidFill>
              </a:rPr>
              <a:t>guna habis </a:t>
            </a:r>
            <a:r>
              <a:rPr lang="ms-MY" sz="2400" dirty="0"/>
              <a:t>boleh dilepaskan lebih </a:t>
            </a:r>
            <a:r>
              <a:rPr lang="ms-MY" sz="2400" dirty="0" smtClean="0"/>
              <a:t>awal sekiranya Agensi berpuas hati segala obligasi kontrak telah selesai</a:t>
            </a:r>
            <a:endParaRPr lang="ms-MY" sz="24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ms-MY" dirty="0">
              <a:latin typeface="Albertus Medium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ms-MY" sz="2800" dirty="0">
              <a:latin typeface="Albertus Extra Bold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BON PELAKSANAAN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3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405" y="1762760"/>
            <a:ext cx="8229600" cy="4648200"/>
          </a:xfrm>
          <a:noFill/>
        </p:spPr>
        <p:txBody>
          <a:bodyPr>
            <a:normAutofit fontScale="85000" lnSpcReduction="2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ms-MY" altLang="en-US" sz="1600" b="1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ms-MY" altLang="en-US" sz="2600" dirty="0" smtClean="0"/>
              <a:t>Jika kontraktor gagal memenuhi obligasi kontrak, denda hendaklah </a:t>
            </a:r>
            <a:r>
              <a:rPr lang="ms-MY" altLang="en-US" sz="2600" dirty="0" smtClean="0">
                <a:solidFill>
                  <a:srgbClr val="FF0000"/>
                </a:solidFill>
              </a:rPr>
              <a:t>dituntut dari kontraktor</a:t>
            </a:r>
            <a:r>
              <a:rPr lang="ms-MY" altLang="en-US" sz="2600" dirty="0" smtClean="0"/>
              <a:t>. 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ms-MY" altLang="en-US" sz="26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ms-MY" altLang="en-US" sz="2600" dirty="0" smtClean="0"/>
              <a:t>Jika kontraktor gagal membayarnya, denda hendaklah dituntut dari </a:t>
            </a:r>
            <a:r>
              <a:rPr lang="ms-MY" altLang="en-US" sz="2600" dirty="0" smtClean="0">
                <a:solidFill>
                  <a:srgbClr val="FF0000"/>
                </a:solidFill>
              </a:rPr>
              <a:t>bayaran kemajuan/sebarang baki bayaran </a:t>
            </a:r>
            <a:r>
              <a:rPr lang="ms-MY" altLang="en-US" sz="2600" dirty="0" smtClean="0"/>
              <a:t>yang kontraktor berhak menerima. 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ms-MY" altLang="en-US" sz="26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ms-MY" altLang="en-US" sz="2600" dirty="0" smtClean="0"/>
              <a:t>Sekiranya ini tidak dapat dilakukan tuntutan hendaklah dibuat daripada </a:t>
            </a:r>
            <a:r>
              <a:rPr lang="ms-MY" altLang="en-US" sz="2600" dirty="0" smtClean="0">
                <a:solidFill>
                  <a:srgbClr val="FF0000"/>
                </a:solidFill>
              </a:rPr>
              <a:t>bon pelaksanaan</a:t>
            </a:r>
            <a:r>
              <a:rPr lang="ms-MY" altLang="en-US" sz="2600" dirty="0" smtClean="0"/>
              <a:t>.	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ms-MY" altLang="en-US" sz="26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ms-MY" altLang="en-US" sz="2600" dirty="0" smtClean="0"/>
              <a:t>Jika berlaku kelewatan dan kontraktor tidak layak diberikan lanjutan masa, sejumlah ganti rugi tertentu hendaklah dikenakan seperti dinyatakan di dalam dokumen kontrak</a:t>
            </a:r>
            <a:r>
              <a:rPr lang="ms-MY" altLang="en-US" dirty="0" smtClean="0"/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ms-MY" altLang="en-US" sz="1400" b="1" dirty="0" smtClean="0">
              <a:solidFill>
                <a:srgbClr val="0000FF"/>
              </a:solidFill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3"/>
              </a:buClr>
              <a:buNone/>
            </a:pPr>
            <a:r>
              <a:rPr lang="ms-MY" altLang="en-US" sz="1600" b="1" dirty="0" smtClean="0">
                <a:solidFill>
                  <a:srgbClr val="0000FF"/>
                </a:solidFill>
              </a:rPr>
              <a:t>Bolehkah </a:t>
            </a:r>
            <a:r>
              <a:rPr lang="ms-MY" altLang="en-US" sz="1600" b="1" dirty="0">
                <a:solidFill>
                  <a:srgbClr val="0000FF"/>
                </a:solidFill>
              </a:rPr>
              <a:t>denda dikurang/dikecualikan</a:t>
            </a:r>
            <a:r>
              <a:rPr lang="ms-MY" altLang="en-US" sz="1600" b="1" dirty="0" smtClean="0">
                <a:solidFill>
                  <a:srgbClr val="0000FF"/>
                </a:solidFill>
              </a:rPr>
              <a:t>?</a:t>
            </a:r>
            <a:endParaRPr lang="ms-MY" altLang="en-US" sz="1600" b="1" dirty="0">
              <a:solidFill>
                <a:srgbClr val="0000FF"/>
              </a:solidFill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3"/>
              </a:buClr>
              <a:buNone/>
            </a:pPr>
            <a:r>
              <a:rPr lang="ms-MY" altLang="en-US" sz="1600" b="1" dirty="0" smtClean="0">
                <a:solidFill>
                  <a:srgbClr val="0000FF"/>
                </a:solidFill>
              </a:rPr>
              <a:t>Siapa </a:t>
            </a:r>
            <a:r>
              <a:rPr lang="ms-MY" altLang="en-US" sz="1600" b="1" dirty="0">
                <a:solidFill>
                  <a:srgbClr val="0000FF"/>
                </a:solidFill>
              </a:rPr>
              <a:t>boleh </a:t>
            </a:r>
            <a:r>
              <a:rPr lang="ms-MY" altLang="en-US" sz="1600" b="1" dirty="0" smtClean="0">
                <a:solidFill>
                  <a:srgbClr val="0000FF"/>
                </a:solidFill>
              </a:rPr>
              <a:t>mengurangkan/mengecualikan denda?</a:t>
            </a:r>
            <a:r>
              <a:rPr lang="ms-MY" altLang="en-US" sz="2100" b="1" i="1" dirty="0" smtClean="0">
                <a:solidFill>
                  <a:srgbClr val="0000FF"/>
                </a:solidFill>
              </a:rPr>
              <a:t>	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609600"/>
            <a:ext cx="8153400" cy="1143000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DENDA/ GANTIRUGI YANG DITENTUKAN DAN DITETAPKAN (</a:t>
            </a:r>
            <a:r>
              <a:rPr lang="en-US" sz="2200" i="1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LIQUIDATED AND ASCERTAINED DAMAGES </a:t>
            </a:r>
            <a:r>
              <a:rPr lang="en-US" sz="22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- LAD)</a:t>
            </a:r>
            <a:endParaRPr lang="en-US" sz="22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5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900" dirty="0" smtClean="0"/>
              <a:t>Jika </a:t>
            </a:r>
            <a:r>
              <a:rPr lang="ms-MY" altLang="en-US" sz="2900" dirty="0" smtClean="0">
                <a:solidFill>
                  <a:srgbClr val="FF0000"/>
                </a:solidFill>
              </a:rPr>
              <a:t>denda dan bayaran-bayaran lain yang dikenakan itu melebihi nilai bon pelaksanaan</a:t>
            </a:r>
            <a:r>
              <a:rPr lang="ms-MY" altLang="en-US" sz="2900" dirty="0" smtClean="0"/>
              <a:t> dan kontraktor gagal membayarnya, denda boleh juga </a:t>
            </a:r>
            <a:r>
              <a:rPr lang="ms-MY" altLang="en-US" sz="2900" dirty="0" smtClean="0">
                <a:solidFill>
                  <a:srgbClr val="FF0000"/>
                </a:solidFill>
              </a:rPr>
              <a:t>ditolak</a:t>
            </a:r>
            <a:r>
              <a:rPr lang="ms-MY" altLang="en-US" sz="2900" dirty="0" smtClean="0"/>
              <a:t> daripada apa-apa bayaran yang kontraktor  berhak menerima daripada kontrak-kontrak lain dengan Kerajaan.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ms-MY" altLang="en-US" sz="2900" dirty="0" smtClean="0"/>
          </a:p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900" dirty="0" smtClean="0"/>
              <a:t>Tuntutan </a:t>
            </a:r>
            <a:r>
              <a:rPr lang="ms-MY" altLang="en-US" sz="2900" dirty="0" smtClean="0">
                <a:solidFill>
                  <a:srgbClr val="FF0000"/>
                </a:solidFill>
              </a:rPr>
              <a:t>sivil dan tindakan selanjutnya </a:t>
            </a:r>
            <a:r>
              <a:rPr lang="ms-MY" altLang="en-US" sz="2900" dirty="0" smtClean="0"/>
              <a:t>hendaklah diambil jika semua tindakan di atas tidak berhasil.</a:t>
            </a:r>
            <a:r>
              <a:rPr lang="ms-MY" altLang="en-US" sz="2900" dirty="0" smtClean="0">
                <a:solidFill>
                  <a:srgbClr val="FFFF00"/>
                </a:solidFill>
              </a:rPr>
              <a:t> </a:t>
            </a: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ms-MY" altLang="en-US" sz="2900" dirty="0">
              <a:solidFill>
                <a:srgbClr val="FFFF00"/>
              </a:solidFill>
            </a:endParaRPr>
          </a:p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900" dirty="0" smtClean="0"/>
              <a:t>Klausa mengenai denda dan cara Kerajaan boleh memperolehnya </a:t>
            </a:r>
            <a:r>
              <a:rPr lang="ms-MY" altLang="en-US" sz="2900" dirty="0" smtClean="0">
                <a:solidFill>
                  <a:srgbClr val="FF0000"/>
                </a:solidFill>
              </a:rPr>
              <a:t>hendaklah dimasukkan dalam kontrak</a:t>
            </a:r>
            <a:r>
              <a:rPr lang="ms-MY" altLang="en-US" sz="2900" dirty="0" smtClean="0"/>
              <a:t>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sz="2900" dirty="0" smtClean="0"/>
              <a:t>	</a:t>
            </a:r>
          </a:p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900" dirty="0" smtClean="0"/>
              <a:t>Agensi Kerajaan hendaklah memaklumkan kepada Perbendaharaan atau Pusat Khidmat Kontraktor (PKK) mengenai apa-apa denda yang dituntut dan diterima daripada pembekal atau kontraktor.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>
              <a:latin typeface="Albertus Medium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>
              <a:latin typeface="Albertus Medium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>
              <a:solidFill>
                <a:srgbClr val="FFFFFF"/>
              </a:solidFill>
              <a:latin typeface="Albertus Medium" pitchFamily="34" charset="0"/>
            </a:endParaRP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16280" y="563562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TOLAKAN (</a:t>
            </a:r>
            <a:r>
              <a:rPr lang="en-US" sz="2800" i="1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SET-OFF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9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45" y="838200"/>
            <a:ext cx="7924800" cy="731838"/>
          </a:xfrm>
          <a:prstGeom prst="roundRect">
            <a:avLst/>
          </a:prstGeom>
          <a:solidFill>
            <a:srgbClr val="FFCC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PENGURUSAN PEROLEHAN</a:t>
            </a:r>
            <a:endParaRPr lang="en-US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2979181"/>
              </p:ext>
            </p:extLst>
          </p:nvPr>
        </p:nvGraphicFramePr>
        <p:xfrm>
          <a:off x="685800" y="2209800"/>
          <a:ext cx="7772400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https://encrypted-tbn2.gstatic.com/images?q=tbn:ANd9GcR1Hb1Yo3CJoBTaqig4f8LimYC7gLIcAIHf2S7W7dPxnyJ6TYolqUr9CT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2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300" dirty="0" smtClean="0"/>
              <a:t>Kontraktor hendaklah </a:t>
            </a:r>
            <a:r>
              <a:rPr lang="ms-MY" altLang="en-US" sz="2300" dirty="0" smtClean="0">
                <a:solidFill>
                  <a:srgbClr val="FF0000"/>
                </a:solidFill>
              </a:rPr>
              <a:t>memperbaiki apa-apa kerosakan atau mengganti barang</a:t>
            </a:r>
            <a:r>
              <a:rPr lang="ms-MY" altLang="en-US" sz="2300" dirty="0" smtClean="0"/>
              <a:t> yang dibekalkan.</a:t>
            </a:r>
          </a:p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ms-MY" altLang="en-US" sz="2300" dirty="0"/>
          </a:p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300" dirty="0" smtClean="0"/>
              <a:t>Jika kontraktor tidak berbuat demikian, perbelanjaan untuk memperbaiki apa-apa kerosakan hendaklah </a:t>
            </a:r>
            <a:r>
              <a:rPr lang="ms-MY" altLang="en-US" sz="2300" dirty="0" smtClean="0">
                <a:solidFill>
                  <a:srgbClr val="FF0000"/>
                </a:solidFill>
              </a:rPr>
              <a:t>dituntut daripada bon pelaksanaan</a:t>
            </a:r>
            <a:r>
              <a:rPr lang="ms-MY" altLang="en-US" sz="2300" dirty="0" smtClean="0"/>
              <a:t>.</a:t>
            </a:r>
          </a:p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ms-MY" altLang="en-US" sz="2300" dirty="0"/>
          </a:p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300" dirty="0" smtClean="0"/>
              <a:t>Jika kontraktor gagal mengganti barang yang ditolak penerimaannya, kos barang hendaklah dituntut daripada bon pelaksanaan.</a:t>
            </a:r>
          </a:p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ms-MY" altLang="en-US" sz="2300" dirty="0"/>
          </a:p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300" dirty="0" smtClean="0"/>
              <a:t>Jangka masa tempoh tanggungan kecacatan atau waranti adalah bergantung kepada </a:t>
            </a:r>
            <a:r>
              <a:rPr lang="ms-MY" altLang="en-US" sz="2300" dirty="0" smtClean="0">
                <a:solidFill>
                  <a:srgbClr val="FF0000"/>
                </a:solidFill>
              </a:rPr>
              <a:t>jenis, kerumitan barang dan tempoh waranti </a:t>
            </a:r>
            <a:r>
              <a:rPr lang="ms-MY" altLang="en-US" sz="2300" dirty="0" smtClean="0"/>
              <a:t>pembuat</a:t>
            </a:r>
            <a:r>
              <a:rPr lang="ms-MY" altLang="en-US" dirty="0" smtClean="0">
                <a:latin typeface="Albertus Medium" pitchFamily="34" charset="0"/>
              </a:rPr>
              <a:t>. 	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620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TANGGUNGAN KECACATAN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1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920" y="1219597"/>
            <a:ext cx="8153400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ms-MY" altLang="en-US" sz="1700" b="1" dirty="0" smtClean="0">
                <a:solidFill>
                  <a:srgbClr val="0000FF"/>
                </a:solidFill>
              </a:rPr>
              <a:t>PEROLEHAN BEKALAN DAN PERKHIDMATAN SECARA </a:t>
            </a:r>
            <a:r>
              <a:rPr lang="ms-MY" altLang="en-US" sz="1700" b="1" u="sng" dirty="0" smtClean="0">
                <a:solidFill>
                  <a:srgbClr val="0000FF"/>
                </a:solidFill>
              </a:rPr>
              <a:t>TENDER</a:t>
            </a:r>
            <a:r>
              <a:rPr lang="ms-MY" altLang="en-US" sz="1700" b="1" dirty="0" smtClean="0">
                <a:solidFill>
                  <a:srgbClr val="0000FF"/>
                </a:solidFill>
              </a:rPr>
              <a:t> </a:t>
            </a:r>
            <a:r>
              <a:rPr lang="ms-MY" altLang="en-US" sz="1700" b="1" dirty="0">
                <a:solidFill>
                  <a:srgbClr val="0000FF"/>
                </a:solidFill>
              </a:rPr>
              <a:t> </a:t>
            </a:r>
            <a:endParaRPr lang="ms-MY" altLang="en-US" sz="1700" b="1" dirty="0" smtClean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r>
              <a:rPr lang="ms-MY" altLang="en-US" sz="1700" b="1" dirty="0" smtClean="0">
                <a:solidFill>
                  <a:srgbClr val="0000FF"/>
                </a:solidFill>
              </a:rPr>
              <a:t>(1PP – PK 4)</a:t>
            </a:r>
          </a:p>
          <a:p>
            <a:pPr marL="0" indent="0" algn="just">
              <a:buNone/>
            </a:pPr>
            <a:endParaRPr lang="ms-MY" altLang="en-US" sz="1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 eaLnBrk="0" hangingPunct="0">
              <a:spcBef>
                <a:spcPct val="0"/>
              </a:spcBef>
            </a:pPr>
            <a:r>
              <a:rPr lang="ms-MY" altLang="en-US" sz="1700" dirty="0" smtClean="0"/>
              <a:t>Dibayar kepada kontraktor bekalan dan perkhidmatan serta kontraktor bertaraf </a:t>
            </a:r>
            <a:r>
              <a:rPr lang="ms-MY" altLang="en-US" sz="1800" dirty="0" smtClean="0">
                <a:solidFill>
                  <a:srgbClr val="FF0000"/>
                </a:solidFill>
              </a:rPr>
              <a:t>pembuat tempatan </a:t>
            </a:r>
            <a:r>
              <a:rPr lang="ms-MY" altLang="en-US" sz="1800" dirty="0" smtClean="0"/>
              <a:t>sahaja. Tidak terpakai kepada Kontrak Pusat, kontrak yang dibuat secara berpusat dan perkhidmatan perunding.</a:t>
            </a:r>
          </a:p>
          <a:p>
            <a:pPr algn="just" eaLnBrk="0" hangingPunct="0">
              <a:spcBef>
                <a:spcPct val="0"/>
              </a:spcBef>
            </a:pPr>
            <a:endParaRPr lang="ms-MY" altLang="en-US" sz="1800" dirty="0" smtClean="0"/>
          </a:p>
          <a:p>
            <a:pPr algn="just" eaLnBrk="0" hangingPunct="0">
              <a:spcBef>
                <a:spcPct val="0"/>
              </a:spcBef>
            </a:pPr>
            <a:r>
              <a:rPr lang="ms-MY" altLang="en-US" sz="1800" dirty="0" smtClean="0"/>
              <a:t>Jumlah pembayaran </a:t>
            </a:r>
            <a:r>
              <a:rPr lang="ms-MY" altLang="en-US" sz="1800" dirty="0" smtClean="0">
                <a:solidFill>
                  <a:srgbClr val="FF0000"/>
                </a:solidFill>
              </a:rPr>
              <a:t>sehingga 25% daripada nilai kontrak atau maksimum RM10 juta</a:t>
            </a:r>
            <a:r>
              <a:rPr lang="ms-MY" altLang="en-US" sz="1800" dirty="0" smtClean="0"/>
              <a:t> mengikut mana yang lebih rendah bagi </a:t>
            </a:r>
            <a:r>
              <a:rPr lang="ms-MY" altLang="en-US" sz="1800" u="sng" dirty="0" smtClean="0"/>
              <a:t>pembuat dan pembekal tempatan</a:t>
            </a:r>
            <a:r>
              <a:rPr lang="ms-MY" altLang="en-US" sz="1800" dirty="0" smtClean="0"/>
              <a:t>.</a:t>
            </a:r>
          </a:p>
          <a:p>
            <a:pPr algn="just" eaLnBrk="0" hangingPunct="0">
              <a:spcBef>
                <a:spcPct val="0"/>
              </a:spcBef>
            </a:pPr>
            <a:endParaRPr lang="ms-MY" altLang="en-US" sz="1800" dirty="0" smtClean="0"/>
          </a:p>
          <a:p>
            <a:pPr algn="just" eaLnBrk="0" hangingPunct="0">
              <a:spcBef>
                <a:spcPct val="0"/>
              </a:spcBef>
            </a:pPr>
            <a:r>
              <a:rPr lang="ms-MY" altLang="en-US" sz="1800" dirty="0" smtClean="0"/>
              <a:t>Jumlah pembayaran </a:t>
            </a:r>
            <a:r>
              <a:rPr lang="ms-MY" altLang="en-US" sz="1800" dirty="0" smtClean="0">
                <a:solidFill>
                  <a:srgbClr val="FF0000"/>
                </a:solidFill>
              </a:rPr>
              <a:t>sehingga 15% daripada nilai kontrak atau maksimum RM5 juta mengikut mana yang lebih rendah </a:t>
            </a:r>
            <a:r>
              <a:rPr lang="ms-MY" altLang="en-US" sz="1800" dirty="0" smtClean="0"/>
              <a:t>bagi pembekal </a:t>
            </a:r>
            <a:r>
              <a:rPr lang="ms-MY" altLang="en-US" sz="1800" u="sng" dirty="0" smtClean="0"/>
              <a:t>perkhidmatan</a:t>
            </a:r>
            <a:r>
              <a:rPr lang="ms-MY" altLang="en-US" sz="1800" dirty="0" smtClean="0"/>
              <a:t> tempatan.</a:t>
            </a:r>
            <a:r>
              <a:rPr lang="ms-MY" altLang="en-US" sz="1800" dirty="0" smtClean="0">
                <a:solidFill>
                  <a:srgbClr val="FFFFFF"/>
                </a:solidFill>
              </a:rPr>
              <a:t> </a:t>
            </a:r>
          </a:p>
          <a:p>
            <a:pPr algn="just" eaLnBrk="0" hangingPunct="0">
              <a:spcBef>
                <a:spcPct val="0"/>
              </a:spcBef>
            </a:pPr>
            <a:endParaRPr lang="ms-MY" altLang="en-US" sz="1800" dirty="0"/>
          </a:p>
          <a:p>
            <a:pPr algn="just" eaLnBrk="0" hangingPunct="0">
              <a:spcBef>
                <a:spcPct val="0"/>
              </a:spcBef>
            </a:pPr>
            <a:r>
              <a:rPr lang="ms-MY" altLang="en-US" sz="1800" dirty="0" smtClean="0">
                <a:solidFill>
                  <a:srgbClr val="FF0000"/>
                </a:solidFill>
              </a:rPr>
              <a:t>Syarat-syarat permohonan </a:t>
            </a:r>
            <a:r>
              <a:rPr lang="ms-MY" altLang="en-US" sz="1800" dirty="0" smtClean="0"/>
              <a:t>: SST telah ditandatangani dan dikembalikan,</a:t>
            </a:r>
          </a:p>
          <a:p>
            <a:pPr marL="0" indent="0" algn="just" eaLnBrk="0" hangingPunct="0">
              <a:spcBef>
                <a:spcPct val="0"/>
              </a:spcBef>
              <a:buNone/>
            </a:pPr>
            <a:r>
              <a:rPr lang="ms-MY" altLang="en-US" sz="1800" dirty="0"/>
              <a:t> </a:t>
            </a:r>
            <a:r>
              <a:rPr lang="ms-MY" altLang="en-US" sz="1800" dirty="0" smtClean="0"/>
              <a:t>     Bon Pelaksanaan telah dikemukakan, polisi-polisi insuran berkaitan </a:t>
            </a:r>
          </a:p>
          <a:p>
            <a:pPr marL="0" indent="0" algn="just" eaLnBrk="0" hangingPunct="0">
              <a:spcBef>
                <a:spcPct val="0"/>
              </a:spcBef>
              <a:buNone/>
            </a:pPr>
            <a:r>
              <a:rPr lang="ms-MY" altLang="en-US" sz="1800" dirty="0" smtClean="0"/>
              <a:t>      kontrak dan jaminan bagi bayaran pendahuluan telah dikemukakan.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ms-MY" altLang="en-US" sz="1800" dirty="0" smtClean="0">
              <a:latin typeface="Albertus Medium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9600" y="4572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BAYARAN PENDAHULUAN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9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839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6263" indent="-576263" algn="just">
              <a:buNone/>
            </a:pPr>
            <a:endParaRPr lang="en-US" sz="2000" dirty="0" smtClean="0">
              <a:latin typeface="Albertus Medium" panose="020E06020303040203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err="1" smtClean="0"/>
              <a:t>Jaminan</a:t>
            </a:r>
            <a:r>
              <a:rPr lang="en-US" sz="2000" dirty="0" smtClean="0"/>
              <a:t> </a:t>
            </a:r>
            <a:r>
              <a:rPr lang="en-US" sz="2000" dirty="0" err="1" smtClean="0"/>
              <a:t>hendaklah</a:t>
            </a:r>
            <a:r>
              <a:rPr lang="en-US" sz="2000" dirty="0" smtClean="0"/>
              <a:t> </a:t>
            </a:r>
            <a:r>
              <a:rPr lang="en-US" sz="2000" dirty="0" err="1" smtClean="0"/>
              <a:t>dikemukakan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bentuk</a:t>
            </a:r>
            <a:r>
              <a:rPr lang="en-US" sz="2000" dirty="0" smtClean="0">
                <a:solidFill>
                  <a:srgbClr val="FF0000"/>
                </a:solidFill>
              </a:rPr>
              <a:t> yang </a:t>
            </a:r>
            <a:r>
              <a:rPr lang="en-US" sz="2000" dirty="0" err="1" smtClean="0">
                <a:solidFill>
                  <a:srgbClr val="FF0000"/>
                </a:solidFill>
              </a:rPr>
              <a:t>tidak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boleh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batal</a:t>
            </a:r>
            <a:r>
              <a:rPr lang="en-US" sz="2000" dirty="0" smtClean="0">
                <a:solidFill>
                  <a:srgbClr val="FF0000"/>
                </a:solidFill>
              </a:rPr>
              <a:t> (</a:t>
            </a:r>
            <a:r>
              <a:rPr lang="en-US" sz="2000" i="1" dirty="0" smtClean="0">
                <a:solidFill>
                  <a:srgbClr val="FF0000"/>
                </a:solidFill>
              </a:rPr>
              <a:t>irrevocable)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sama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nilai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bayaran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pendahuluan</a:t>
            </a:r>
            <a:r>
              <a:rPr lang="en-US" sz="2000" dirty="0" smtClean="0"/>
              <a:t>. </a:t>
            </a:r>
            <a:r>
              <a:rPr lang="en-US" sz="2000" dirty="0" err="1" smtClean="0"/>
              <a:t>Tempoh</a:t>
            </a:r>
            <a:r>
              <a:rPr lang="en-US" sz="2000" dirty="0" smtClean="0"/>
              <a:t> </a:t>
            </a:r>
            <a:r>
              <a:rPr lang="en-US" sz="2000" dirty="0" err="1"/>
              <a:t>sah</a:t>
            </a:r>
            <a:r>
              <a:rPr lang="en-US" sz="2000" dirty="0"/>
              <a:t> </a:t>
            </a:r>
            <a:r>
              <a:rPr lang="en-US" sz="2000" dirty="0" err="1"/>
              <a:t>laku</a:t>
            </a:r>
            <a:r>
              <a:rPr lang="en-US" sz="2000" dirty="0"/>
              <a:t> </a:t>
            </a:r>
            <a:r>
              <a:rPr lang="en-US" sz="2000" dirty="0" err="1"/>
              <a:t>Jaminan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Bayaran</a:t>
            </a:r>
            <a:r>
              <a:rPr lang="en-US" sz="2000" dirty="0"/>
              <a:t> </a:t>
            </a:r>
            <a:r>
              <a:rPr lang="en-US" sz="2000" dirty="0" err="1"/>
              <a:t>Pendahuluan</a:t>
            </a:r>
            <a:r>
              <a:rPr lang="en-US" sz="2000" dirty="0"/>
              <a:t> </a:t>
            </a:r>
            <a:r>
              <a:rPr lang="en-US" sz="2000" dirty="0" err="1"/>
              <a:t>mestilah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FF0000"/>
                </a:solidFill>
              </a:rPr>
              <a:t>meliputi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tempoh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kontrak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atau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satu</a:t>
            </a:r>
            <a:r>
              <a:rPr lang="en-US" sz="2000" dirty="0">
                <a:solidFill>
                  <a:srgbClr val="FF0000"/>
                </a:solidFill>
              </a:rPr>
              <a:t> (1) </a:t>
            </a:r>
            <a:r>
              <a:rPr lang="en-US" sz="2000" dirty="0" err="1">
                <a:solidFill>
                  <a:srgbClr val="FF0000"/>
                </a:solidFill>
              </a:rPr>
              <a:t>tempoh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lanjutan</a:t>
            </a:r>
            <a:r>
              <a:rPr lang="en-US" sz="2000" dirty="0">
                <a:solidFill>
                  <a:srgbClr val="FF0000"/>
                </a:solidFill>
              </a:rPr>
              <a:t> yang </a:t>
            </a:r>
            <a:r>
              <a:rPr lang="en-US" sz="2000" dirty="0" err="1">
                <a:solidFill>
                  <a:srgbClr val="FF0000"/>
                </a:solidFill>
              </a:rPr>
              <a:t>diluluskan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dilepaskan</a:t>
            </a:r>
            <a:r>
              <a:rPr lang="en-US" sz="2000" dirty="0"/>
              <a:t>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 </a:t>
            </a:r>
            <a:r>
              <a:rPr lang="en-US" sz="2000" dirty="0" err="1"/>
              <a:t>potongan</a:t>
            </a:r>
            <a:r>
              <a:rPr lang="en-US" sz="2000" dirty="0"/>
              <a:t> </a:t>
            </a:r>
            <a:r>
              <a:rPr lang="en-US" sz="2000" dirty="0" err="1"/>
              <a:t>selesai</a:t>
            </a:r>
            <a:r>
              <a:rPr lang="en-US" sz="2000" dirty="0"/>
              <a:t> </a:t>
            </a:r>
            <a:r>
              <a:rPr lang="en-US" sz="2000" dirty="0" err="1"/>
              <a:t>mengikut</a:t>
            </a:r>
            <a:r>
              <a:rPr lang="en-US" sz="2000" dirty="0"/>
              <a:t> mana yang </a:t>
            </a:r>
            <a:r>
              <a:rPr lang="en-US" sz="2000" dirty="0" err="1"/>
              <a:t>terdahulu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err="1" smtClean="0"/>
              <a:t>Bayaran</a:t>
            </a:r>
            <a:r>
              <a:rPr lang="en-US" sz="2000" dirty="0" smtClean="0"/>
              <a:t> </a:t>
            </a:r>
            <a:r>
              <a:rPr lang="en-US" sz="2000" dirty="0" err="1" smtClean="0"/>
              <a:t>balik</a:t>
            </a:r>
            <a:r>
              <a:rPr lang="en-US" sz="2000" dirty="0" smtClean="0"/>
              <a:t> </a:t>
            </a:r>
            <a:r>
              <a:rPr lang="en-US" sz="2000" dirty="0" err="1" smtClean="0"/>
              <a:t>hendaklah</a:t>
            </a:r>
            <a:r>
              <a:rPr lang="en-US" sz="2000" dirty="0" smtClean="0"/>
              <a:t> </a:t>
            </a:r>
            <a:r>
              <a:rPr lang="en-US" sz="2000" dirty="0" err="1" smtClean="0"/>
              <a:t>dibuat</a:t>
            </a:r>
            <a:r>
              <a:rPr lang="en-US" sz="2000" dirty="0" smtClean="0"/>
              <a:t> </a:t>
            </a:r>
            <a:r>
              <a:rPr lang="en-US" sz="2000" dirty="0" err="1" smtClean="0"/>
              <a:t>mengikut</a:t>
            </a:r>
            <a:r>
              <a:rPr lang="en-US" sz="2000" dirty="0" smtClean="0"/>
              <a:t> </a:t>
            </a:r>
            <a:r>
              <a:rPr lang="en-US" sz="2000" dirty="0" err="1" smtClean="0"/>
              <a:t>peringkat</a:t>
            </a:r>
            <a:r>
              <a:rPr lang="en-US" sz="2000" dirty="0" smtClean="0"/>
              <a:t> </a:t>
            </a:r>
            <a:r>
              <a:rPr lang="en-US" sz="2000" dirty="0" err="1" smtClean="0"/>
              <a:t>bekalan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disempurnakan</a:t>
            </a:r>
            <a:r>
              <a:rPr lang="en-US" sz="2000" dirty="0" smtClean="0"/>
              <a:t>. </a:t>
            </a:r>
            <a:r>
              <a:rPr lang="en-US" sz="2000" dirty="0" err="1" smtClean="0"/>
              <a:t>Pentadbir</a:t>
            </a:r>
            <a:r>
              <a:rPr lang="en-US" sz="2000" dirty="0" smtClean="0"/>
              <a:t> </a:t>
            </a:r>
            <a:r>
              <a:rPr lang="en-US" sz="2000" dirty="0" err="1" smtClean="0"/>
              <a:t>Kontrak</a:t>
            </a:r>
            <a:r>
              <a:rPr lang="en-US" sz="2000" dirty="0" smtClean="0"/>
              <a:t> </a:t>
            </a:r>
            <a:r>
              <a:rPr lang="en-US" sz="2000" dirty="0" err="1" smtClean="0"/>
              <a:t>hendaklah</a:t>
            </a:r>
            <a:r>
              <a:rPr lang="en-US" sz="2000" dirty="0" smtClean="0"/>
              <a:t> </a:t>
            </a:r>
            <a:r>
              <a:rPr lang="en-US" sz="2000" dirty="0" err="1" smtClean="0"/>
              <a:t>memastikan</a:t>
            </a:r>
            <a:r>
              <a:rPr lang="en-US" sz="2000" dirty="0" smtClean="0"/>
              <a:t> </a:t>
            </a:r>
            <a:r>
              <a:rPr lang="en-US" sz="2000" dirty="0" err="1" smtClean="0"/>
              <a:t>potongan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bayaran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pendahuluan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diselesaikan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selewat-lewatnya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melalui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bayaran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terakhir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bekalan</a:t>
            </a:r>
            <a:r>
              <a:rPr lang="en-US" sz="2000" dirty="0" smtClean="0"/>
              <a:t>/</a:t>
            </a:r>
            <a:r>
              <a:rPr lang="en-US" sz="2000" dirty="0" err="1" smtClean="0"/>
              <a:t>pekhidmatan</a:t>
            </a:r>
            <a:r>
              <a:rPr lang="en-US" sz="2000" dirty="0" smtClean="0"/>
              <a:t> </a:t>
            </a:r>
            <a:r>
              <a:rPr lang="en-US" sz="2000" dirty="0" err="1" smtClean="0"/>
              <a:t>disempurnakan</a:t>
            </a:r>
            <a:r>
              <a:rPr lang="en-US" sz="2000" dirty="0" smtClean="0"/>
              <a:t> </a:t>
            </a:r>
            <a:r>
              <a:rPr lang="en-US" sz="2000" dirty="0" err="1" smtClean="0"/>
              <a:t>sepenuhnya</a:t>
            </a:r>
            <a:r>
              <a:rPr lang="en-US" sz="2000" dirty="0" smtClean="0"/>
              <a:t>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" y="4572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BAYARAN PENDAHULUAN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080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 fontScale="25000" lnSpcReduction="2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8000" b="1" dirty="0" smtClean="0">
                <a:solidFill>
                  <a:srgbClr val="0000FF"/>
                </a:solidFill>
              </a:rPr>
              <a:t>PEROLEHAN BEKALAN DAN PERKHIDMATAN SECARA </a:t>
            </a:r>
            <a:r>
              <a:rPr lang="ms-MY" altLang="en-US" sz="8000" b="1" u="sng" dirty="0" smtClean="0">
                <a:solidFill>
                  <a:srgbClr val="0000FF"/>
                </a:solidFill>
              </a:rPr>
              <a:t>SEBUT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8000" b="1" u="sng" dirty="0" smtClean="0">
                <a:solidFill>
                  <a:srgbClr val="0000FF"/>
                </a:solidFill>
              </a:rPr>
              <a:t>HARGA </a:t>
            </a:r>
            <a:r>
              <a:rPr lang="ms-MY" altLang="en-US" sz="8000" b="1" dirty="0" smtClean="0">
                <a:solidFill>
                  <a:srgbClr val="0000FF"/>
                </a:solidFill>
              </a:rPr>
              <a:t>(1PP – PK 4)</a:t>
            </a: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sz="80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ms-MY" altLang="en-US" sz="8000" dirty="0" smtClean="0"/>
              <a:t>Bagi pembuat atau pembekal </a:t>
            </a:r>
            <a:r>
              <a:rPr lang="ms-MY" altLang="en-US" sz="8000" dirty="0" smtClean="0">
                <a:solidFill>
                  <a:srgbClr val="FF0000"/>
                </a:solidFill>
              </a:rPr>
              <a:t>tempatan</a:t>
            </a:r>
            <a:r>
              <a:rPr lang="ms-MY" altLang="en-US" sz="8000" dirty="0" smtClean="0"/>
              <a:t> sahaja;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ms-MY" altLang="en-US" sz="80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ms-MY" altLang="en-US" sz="8000" dirty="0" smtClean="0"/>
              <a:t>Jumlah </a:t>
            </a:r>
            <a:r>
              <a:rPr lang="ms-MY" altLang="en-US" sz="8000" dirty="0"/>
              <a:t>pembayaran </a:t>
            </a:r>
            <a:r>
              <a:rPr lang="ms-MY" altLang="en-US" sz="8000" dirty="0">
                <a:solidFill>
                  <a:srgbClr val="FF0000"/>
                </a:solidFill>
              </a:rPr>
              <a:t>sehingga 25% daripada nilai kontrak atau maksimum </a:t>
            </a:r>
            <a:r>
              <a:rPr lang="ms-MY" altLang="en-US" sz="8000" dirty="0" smtClean="0">
                <a:solidFill>
                  <a:srgbClr val="FF0000"/>
                </a:solidFill>
              </a:rPr>
              <a:t>RM100 ribu </a:t>
            </a:r>
            <a:r>
              <a:rPr lang="ms-MY" altLang="en-US" sz="8000" dirty="0" smtClean="0"/>
              <a:t>mengikut </a:t>
            </a:r>
            <a:r>
              <a:rPr lang="ms-MY" altLang="en-US" sz="8000" dirty="0"/>
              <a:t>mana yang lebih rendah bagi </a:t>
            </a:r>
            <a:r>
              <a:rPr lang="ms-MY" altLang="en-US" sz="8000" u="sng" dirty="0"/>
              <a:t>pembuat dan pembekal tempatan</a:t>
            </a:r>
            <a:r>
              <a:rPr lang="ms-MY" altLang="en-US" sz="8000" dirty="0"/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ms-MY" altLang="en-US" sz="80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ms-MY" altLang="en-US" sz="8000" dirty="0"/>
              <a:t>Jumlah pembayaran </a:t>
            </a:r>
            <a:r>
              <a:rPr lang="ms-MY" altLang="en-US" sz="8000" dirty="0">
                <a:solidFill>
                  <a:srgbClr val="FF0000"/>
                </a:solidFill>
              </a:rPr>
              <a:t>sehingga 15% daripada nilai kontrak atau maksimum </a:t>
            </a:r>
            <a:r>
              <a:rPr lang="ms-MY" altLang="en-US" sz="8000" dirty="0" smtClean="0">
                <a:solidFill>
                  <a:srgbClr val="FF0000"/>
                </a:solidFill>
              </a:rPr>
              <a:t>RM50 ribu </a:t>
            </a:r>
            <a:r>
              <a:rPr lang="ms-MY" altLang="en-US" sz="8000" dirty="0">
                <a:solidFill>
                  <a:srgbClr val="FF0000"/>
                </a:solidFill>
              </a:rPr>
              <a:t>mengikut mana yang lebih rendah </a:t>
            </a:r>
            <a:r>
              <a:rPr lang="ms-MY" altLang="en-US" sz="8000" dirty="0"/>
              <a:t>bagi pembekal </a:t>
            </a:r>
            <a:r>
              <a:rPr lang="ms-MY" altLang="en-US" sz="8000" u="sng" dirty="0"/>
              <a:t>perkhidmatan</a:t>
            </a:r>
            <a:r>
              <a:rPr lang="ms-MY" altLang="en-US" sz="8000" dirty="0"/>
              <a:t> tempatan.</a:t>
            </a:r>
            <a:r>
              <a:rPr lang="ms-MY" altLang="en-US" sz="8000" dirty="0">
                <a:solidFill>
                  <a:srgbClr val="FFFFFF"/>
                </a:solidFill>
              </a:rPr>
              <a:t> </a:t>
            </a:r>
            <a:endParaRPr lang="ms-MY" altLang="en-US" sz="8000" dirty="0" smtClean="0">
              <a:solidFill>
                <a:srgbClr val="FFFFFF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ms-MY" altLang="en-US" sz="80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ms-MY" altLang="en-US" sz="8000" dirty="0" smtClean="0">
                <a:solidFill>
                  <a:srgbClr val="FF0000"/>
                </a:solidFill>
              </a:rPr>
              <a:t>Pesanan Kerajaan </a:t>
            </a:r>
            <a:r>
              <a:rPr lang="ms-MY" altLang="en-US" sz="8000" dirty="0" smtClean="0"/>
              <a:t>telah ditandatangani dan dikeluarkan;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ms-MY" altLang="en-US" sz="80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ms-MY" altLang="en-US" sz="8000" dirty="0" smtClean="0"/>
              <a:t>Kontraktor dikehendaki mengemukakan satu jaminan bank bagi jumlah yang</a:t>
            </a:r>
            <a:r>
              <a:rPr lang="ms-MY" altLang="en-US" sz="8800" dirty="0" smtClean="0"/>
              <a:t> sama nilai jaminannya dengan bayaran pendahuluan;</a:t>
            </a:r>
          </a:p>
          <a:p>
            <a:pPr marL="463550" indent="-4635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8000" dirty="0" smtClean="0">
              <a:latin typeface="Albertus Medium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8000" dirty="0" smtClean="0">
                <a:latin typeface="Albertus Medium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>
              <a:latin typeface="Albertus Extra Bold" pitchFamily="34" charset="0"/>
            </a:endParaRP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" y="4572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BAYARAN PENDAHULUAN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299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i-FI" sz="2900" dirty="0" smtClean="0"/>
              <a:t>Bayaran </a:t>
            </a:r>
            <a:r>
              <a:rPr lang="fi-FI" sz="2900" dirty="0"/>
              <a:t>pendahuluan hendaklah dipohon </a:t>
            </a:r>
            <a:r>
              <a:rPr lang="fi-FI" sz="2900" dirty="0" smtClean="0"/>
              <a:t>pada </a:t>
            </a:r>
            <a:r>
              <a:rPr lang="en-US" sz="2900" dirty="0" err="1" smtClean="0"/>
              <a:t>peringkat</a:t>
            </a:r>
            <a:r>
              <a:rPr lang="en-US" sz="2900" dirty="0" smtClean="0"/>
              <a:t> </a:t>
            </a:r>
            <a:r>
              <a:rPr lang="en-US" sz="2900" dirty="0" err="1"/>
              <a:t>awal</a:t>
            </a:r>
            <a:r>
              <a:rPr lang="en-US" sz="2900" dirty="0"/>
              <a:t> </a:t>
            </a:r>
            <a:r>
              <a:rPr lang="en-US" sz="2900" dirty="0" err="1"/>
              <a:t>kontrak</a:t>
            </a:r>
            <a:r>
              <a:rPr lang="en-US" sz="2900" dirty="0"/>
              <a:t> </a:t>
            </a:r>
            <a:r>
              <a:rPr lang="en-US" sz="2900" dirty="0" err="1"/>
              <a:t>dan</a:t>
            </a:r>
            <a:r>
              <a:rPr lang="en-US" sz="2900" dirty="0"/>
              <a:t> </a:t>
            </a:r>
            <a:r>
              <a:rPr lang="en-US" sz="2900" dirty="0" err="1">
                <a:solidFill>
                  <a:srgbClr val="FF0000"/>
                </a:solidFill>
              </a:rPr>
              <a:t>tidak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melebihi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satu</a:t>
            </a:r>
            <a:r>
              <a:rPr lang="en-US" sz="2900" dirty="0">
                <a:solidFill>
                  <a:srgbClr val="FF0000"/>
                </a:solidFill>
              </a:rPr>
              <a:t> (</a:t>
            </a:r>
            <a:r>
              <a:rPr lang="en-US" sz="2900" dirty="0" smtClean="0">
                <a:solidFill>
                  <a:srgbClr val="FF0000"/>
                </a:solidFill>
              </a:rPr>
              <a:t>1) </a:t>
            </a:r>
            <a:r>
              <a:rPr lang="fi-FI" sz="2900" dirty="0" smtClean="0">
                <a:solidFill>
                  <a:srgbClr val="FF0000"/>
                </a:solidFill>
              </a:rPr>
              <a:t>bulan </a:t>
            </a:r>
            <a:r>
              <a:rPr lang="fi-FI" sz="2900" dirty="0"/>
              <a:t>dari tarikh </a:t>
            </a:r>
            <a:r>
              <a:rPr lang="fi-FI" sz="2900" dirty="0" smtClean="0"/>
              <a:t>Pesanan </a:t>
            </a:r>
            <a:r>
              <a:rPr lang="fi-FI" sz="2900" dirty="0"/>
              <a:t>Kerajaan </a:t>
            </a:r>
            <a:r>
              <a:rPr lang="fi-FI" sz="2900" dirty="0" smtClean="0"/>
              <a:t>di </a:t>
            </a:r>
            <a:r>
              <a:rPr lang="en-US" sz="2900" dirty="0" err="1" smtClean="0"/>
              <a:t>mana</a:t>
            </a:r>
            <a:r>
              <a:rPr lang="en-US" sz="2900" dirty="0" smtClean="0"/>
              <a:t> </a:t>
            </a:r>
            <a:r>
              <a:rPr lang="en-US" sz="2900" dirty="0" err="1"/>
              <a:t>berkaitan</a:t>
            </a:r>
            <a:r>
              <a:rPr lang="en-US" sz="2900" dirty="0"/>
              <a:t>; </a:t>
            </a:r>
            <a:r>
              <a:rPr lang="en-US" sz="2900" dirty="0" err="1" smtClean="0"/>
              <a:t>dan</a:t>
            </a:r>
            <a:endParaRPr lang="en-US" sz="2900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sz="2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900" dirty="0" err="1" smtClean="0"/>
              <a:t>Bayaran</a:t>
            </a:r>
            <a:r>
              <a:rPr lang="en-US" sz="2900" dirty="0" smtClean="0"/>
              <a:t> </a:t>
            </a:r>
            <a:r>
              <a:rPr lang="en-US" sz="2900" dirty="0" err="1"/>
              <a:t>pendahuluan</a:t>
            </a:r>
            <a:r>
              <a:rPr lang="en-US" sz="2900" dirty="0"/>
              <a:t> </a:t>
            </a:r>
            <a:r>
              <a:rPr lang="en-US" sz="2900" dirty="0" err="1">
                <a:solidFill>
                  <a:srgbClr val="FF0000"/>
                </a:solidFill>
              </a:rPr>
              <a:t>tidak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dibenarkan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 smtClean="0"/>
              <a:t>bagi</a:t>
            </a:r>
            <a:r>
              <a:rPr lang="en-US" sz="2900" dirty="0"/>
              <a:t> </a:t>
            </a:r>
            <a:r>
              <a:rPr lang="en-US" sz="2900" dirty="0" err="1" smtClean="0"/>
              <a:t>perolehan</a:t>
            </a:r>
            <a:r>
              <a:rPr lang="en-US" sz="2900" dirty="0" smtClean="0"/>
              <a:t> </a:t>
            </a:r>
            <a:r>
              <a:rPr lang="en-US" sz="2900" dirty="0" err="1" smtClean="0"/>
              <a:t>bekalan</a:t>
            </a:r>
            <a:r>
              <a:rPr lang="en-US" sz="2900" dirty="0" smtClean="0"/>
              <a:t>/</a:t>
            </a:r>
            <a:r>
              <a:rPr lang="en-US" sz="2900" dirty="0" err="1" smtClean="0"/>
              <a:t>perkhidmatan</a:t>
            </a:r>
            <a:r>
              <a:rPr lang="en-US" sz="2900" dirty="0" smtClean="0"/>
              <a:t> </a:t>
            </a:r>
            <a:r>
              <a:rPr lang="en-US" sz="2900" dirty="0" err="1" smtClean="0"/>
              <a:t>jika</a:t>
            </a:r>
            <a:r>
              <a:rPr lang="en-US" sz="2900" dirty="0"/>
              <a:t> </a:t>
            </a:r>
            <a:r>
              <a:rPr lang="en-US" sz="2900" dirty="0" err="1" smtClean="0"/>
              <a:t>tempoh</a:t>
            </a:r>
            <a:r>
              <a:rPr lang="en-US" sz="2900" dirty="0" smtClean="0"/>
              <a:t> </a:t>
            </a:r>
            <a:r>
              <a:rPr lang="en-US" sz="2900" dirty="0" err="1"/>
              <a:t>penghantaran</a:t>
            </a:r>
            <a:r>
              <a:rPr lang="en-US" sz="2900" dirty="0"/>
              <a:t> </a:t>
            </a:r>
            <a:r>
              <a:rPr lang="en-US" sz="2900" dirty="0" err="1" smtClean="0"/>
              <a:t>perkhidmatan</a:t>
            </a:r>
            <a:r>
              <a:rPr lang="en-US" sz="2900" dirty="0"/>
              <a:t> </a:t>
            </a:r>
            <a:r>
              <a:rPr lang="en-US" sz="2900" dirty="0" err="1" smtClean="0"/>
              <a:t>siap</a:t>
            </a:r>
            <a:r>
              <a:rPr lang="en-US" sz="2900" dirty="0"/>
              <a:t> </a:t>
            </a:r>
            <a:r>
              <a:rPr lang="en-US" sz="2900" dirty="0" err="1" smtClean="0">
                <a:solidFill>
                  <a:srgbClr val="FF0000"/>
                </a:solidFill>
              </a:rPr>
              <a:t>tidak</a:t>
            </a:r>
            <a:r>
              <a:rPr lang="en-US" sz="2900" dirty="0" smtClean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melebihi</a:t>
            </a: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err="1">
                <a:solidFill>
                  <a:srgbClr val="FF0000"/>
                </a:solidFill>
              </a:rPr>
              <a:t>tiga</a:t>
            </a:r>
            <a:r>
              <a:rPr lang="en-US" sz="2900" dirty="0">
                <a:solidFill>
                  <a:srgbClr val="FF0000"/>
                </a:solidFill>
              </a:rPr>
              <a:t> (3) </a:t>
            </a:r>
            <a:r>
              <a:rPr lang="en-US" sz="2900" dirty="0" err="1" smtClean="0">
                <a:solidFill>
                  <a:srgbClr val="FF0000"/>
                </a:solidFill>
              </a:rPr>
              <a:t>bulan</a:t>
            </a:r>
            <a:r>
              <a:rPr lang="en-US" sz="2900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900" dirty="0" err="1" smtClean="0"/>
              <a:t>Bayaran</a:t>
            </a:r>
            <a:r>
              <a:rPr lang="en-US" sz="2900" dirty="0" smtClean="0"/>
              <a:t> </a:t>
            </a:r>
            <a:r>
              <a:rPr lang="en-US" sz="2900" dirty="0" err="1"/>
              <a:t>balik</a:t>
            </a:r>
            <a:r>
              <a:rPr lang="en-US" sz="2900" dirty="0"/>
              <a:t> </a:t>
            </a:r>
            <a:r>
              <a:rPr lang="en-US" sz="2900" dirty="0" err="1"/>
              <a:t>pendahuluan</a:t>
            </a:r>
            <a:r>
              <a:rPr lang="en-US" sz="2900" dirty="0"/>
              <a:t> </a:t>
            </a:r>
            <a:r>
              <a:rPr lang="en-US" sz="2900" dirty="0" err="1"/>
              <a:t>hendaklah</a:t>
            </a:r>
            <a:r>
              <a:rPr lang="en-US" sz="2900" dirty="0"/>
              <a:t> </a:t>
            </a:r>
            <a:r>
              <a:rPr lang="en-US" sz="2900" dirty="0" err="1"/>
              <a:t>dibuat</a:t>
            </a:r>
            <a:r>
              <a:rPr lang="en-US" sz="2900" dirty="0"/>
              <a:t> </a:t>
            </a:r>
            <a:r>
              <a:rPr lang="en-US" sz="2900" dirty="0" err="1" smtClean="0"/>
              <a:t>melalui</a:t>
            </a:r>
            <a:r>
              <a:rPr lang="en-US" sz="2900" dirty="0"/>
              <a:t> </a:t>
            </a:r>
            <a:r>
              <a:rPr lang="fi-FI" sz="2900" dirty="0" smtClean="0"/>
              <a:t>potongan </a:t>
            </a:r>
            <a:r>
              <a:rPr lang="fi-FI" sz="2900" dirty="0"/>
              <a:t>ke atas bayaran kemajuan </a:t>
            </a:r>
            <a:r>
              <a:rPr lang="fi-FI" sz="2900" dirty="0" smtClean="0"/>
              <a:t>mengikut peringkat </a:t>
            </a:r>
            <a:r>
              <a:rPr lang="fi-FI" sz="2900" dirty="0"/>
              <a:t>kerja atau mengikut peringkat bekalan </a:t>
            </a:r>
            <a:r>
              <a:rPr lang="fi-FI" sz="2900" dirty="0" smtClean="0"/>
              <a:t>yang </a:t>
            </a:r>
            <a:r>
              <a:rPr lang="nn-NO" sz="2900" dirty="0" smtClean="0"/>
              <a:t>telah </a:t>
            </a:r>
            <a:r>
              <a:rPr lang="nn-NO" sz="2900" dirty="0"/>
              <a:t>disempurnakan</a:t>
            </a:r>
            <a:r>
              <a:rPr lang="nn-NO" sz="2900" dirty="0" smtClean="0"/>
              <a:t>. </a:t>
            </a:r>
            <a:r>
              <a:rPr lang="pl-PL" sz="2900" dirty="0" smtClean="0"/>
              <a:t>Bagi kontrak</a:t>
            </a:r>
            <a:r>
              <a:rPr lang="en-US" sz="2900" dirty="0" smtClean="0"/>
              <a:t> </a:t>
            </a:r>
            <a:r>
              <a:rPr lang="en-US" sz="2900" dirty="0" err="1" smtClean="0"/>
              <a:t>bekalan</a:t>
            </a:r>
            <a:r>
              <a:rPr lang="en-US" sz="2900" dirty="0" smtClean="0"/>
              <a:t>/</a:t>
            </a:r>
            <a:r>
              <a:rPr lang="en-US" sz="2900" dirty="0" err="1" smtClean="0"/>
              <a:t>perkhidmatan</a:t>
            </a:r>
            <a:r>
              <a:rPr lang="en-US" sz="2900" dirty="0"/>
              <a:t> </a:t>
            </a:r>
            <a:r>
              <a:rPr lang="en-US" sz="2900" dirty="0" err="1" smtClean="0">
                <a:solidFill>
                  <a:srgbClr val="FF0000"/>
                </a:solidFill>
              </a:rPr>
              <a:t>potongan</a:t>
            </a:r>
            <a:r>
              <a:rPr lang="en-US" sz="2900" dirty="0" smtClean="0">
                <a:solidFill>
                  <a:srgbClr val="FF0000"/>
                </a:solidFill>
              </a:rPr>
              <a:t> </a:t>
            </a:r>
            <a:r>
              <a:rPr lang="en-US" sz="2900" dirty="0" err="1" smtClean="0">
                <a:solidFill>
                  <a:srgbClr val="FF0000"/>
                </a:solidFill>
              </a:rPr>
              <a:t>hendaklah</a:t>
            </a:r>
            <a:r>
              <a:rPr lang="en-US" sz="2900" dirty="0" smtClean="0">
                <a:solidFill>
                  <a:srgbClr val="FF0000"/>
                </a:solidFill>
              </a:rPr>
              <a:t> </a:t>
            </a:r>
            <a:r>
              <a:rPr lang="fi-FI" sz="2900" dirty="0" smtClean="0">
                <a:solidFill>
                  <a:srgbClr val="FF0000"/>
                </a:solidFill>
              </a:rPr>
              <a:t>selesai </a:t>
            </a:r>
            <a:r>
              <a:rPr lang="fi-FI" sz="2900" dirty="0">
                <a:solidFill>
                  <a:srgbClr val="FF0000"/>
                </a:solidFill>
              </a:rPr>
              <a:t>pada tahap 75% </a:t>
            </a:r>
            <a:r>
              <a:rPr lang="fi-FI" sz="2900" dirty="0"/>
              <a:t>bekalan atau </a:t>
            </a:r>
            <a:r>
              <a:rPr lang="fi-FI" sz="2900" dirty="0" smtClean="0"/>
              <a:t>perkhidmatan </a:t>
            </a:r>
            <a:r>
              <a:rPr lang="en-US" sz="2900" dirty="0" err="1" smtClean="0"/>
              <a:t>disempurnakan</a:t>
            </a:r>
            <a:r>
              <a:rPr lang="en-US" sz="2900" dirty="0"/>
              <a:t>.</a:t>
            </a: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dirty="0">
                <a:latin typeface="Albertus Medium" pitchFamily="34" charset="0"/>
              </a:rPr>
              <a:t>	</a:t>
            </a:r>
            <a:endParaRPr lang="en-US" dirty="0">
              <a:latin typeface="Albertus Medium" panose="020E06020303040203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" y="4572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BAYARAN PENDAHULUAN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359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000" dirty="0" smtClean="0"/>
              <a:t>Perubahan kontrak dan pelanjutan tempoh kontrak bekalan dan perkhidmatan bagi perolehan Persekutuan boleh diluluskan oleh pihak berkuasa yang meluluskan </a:t>
            </a:r>
            <a:r>
              <a:rPr lang="ms-MY" altLang="en-US" sz="2000" b="1" dirty="0" smtClean="0">
                <a:solidFill>
                  <a:srgbClr val="FF0000"/>
                </a:solidFill>
              </a:rPr>
              <a:t>TENDER</a:t>
            </a:r>
            <a:r>
              <a:rPr lang="ms-MY" altLang="en-US" sz="2000" b="1" dirty="0" smtClean="0"/>
              <a:t> </a:t>
            </a:r>
            <a:r>
              <a:rPr lang="ms-MY" altLang="en-US" sz="2000" dirty="0" smtClean="0"/>
              <a:t>asal dengan syarat-syarat berikut:-</a:t>
            </a:r>
          </a:p>
          <a:p>
            <a:pPr marL="914400" indent="-45085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000" dirty="0" smtClean="0"/>
              <a:t>	</a:t>
            </a:r>
          </a:p>
          <a:p>
            <a:pPr marL="914400" indent="-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000" dirty="0" smtClean="0"/>
              <a:t>i.	Tempoh sah laku kontrak masih berkuat kuasa semasa permohonan perubahan kontrak dan pelanjutan kontrak dipertimbangkan; </a:t>
            </a:r>
            <a:r>
              <a:rPr lang="ms-MY" altLang="en-US" sz="2400" dirty="0" smtClean="0">
                <a:latin typeface="Albertus Medium" pitchFamily="34" charset="0"/>
              </a:rPr>
              <a:t>	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1066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PERUBAHAN DAN PELANJUTAN </a:t>
            </a:r>
          </a:p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TEMPOH KONTRAK (AP 201)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464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" y="19050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ms-MY" altLang="en-US" sz="4200" dirty="0" smtClean="0"/>
              <a:t>Perubahan kontrak dan pelanjutan tempoh kontrak tidak melibatkan perubahan </a:t>
            </a:r>
            <a:r>
              <a:rPr lang="ms-MY" altLang="en-US" sz="4200" dirty="0" smtClean="0">
                <a:solidFill>
                  <a:srgbClr val="FF0000"/>
                </a:solidFill>
              </a:rPr>
              <a:t>kadar harga dan syarat-syarat lain </a:t>
            </a:r>
            <a:r>
              <a:rPr lang="ms-MY" altLang="en-US" sz="4200" dirty="0" smtClean="0"/>
              <a:t>dalam kontrak;</a:t>
            </a:r>
          </a:p>
          <a:p>
            <a:pPr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ms-MY" altLang="en-US" sz="4200" dirty="0" smtClean="0"/>
          </a:p>
          <a:p>
            <a:pPr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ms-MY" altLang="en-US" sz="4200" dirty="0" smtClean="0"/>
              <a:t>Pelanjutan tempoh kontrak hanya </a:t>
            </a:r>
            <a:r>
              <a:rPr lang="ms-MY" altLang="en-US" sz="4200" dirty="0" smtClean="0">
                <a:solidFill>
                  <a:srgbClr val="FF0000"/>
                </a:solidFill>
              </a:rPr>
              <a:t>diberi sekali sahaja </a:t>
            </a:r>
            <a:r>
              <a:rPr lang="ms-MY" altLang="en-US" sz="4200" dirty="0" smtClean="0"/>
              <a:t>dan</a:t>
            </a:r>
            <a:r>
              <a:rPr lang="ms-MY" altLang="en-US" sz="4200" dirty="0"/>
              <a:t> </a:t>
            </a:r>
            <a:r>
              <a:rPr lang="ms-MY" altLang="en-US" sz="4200" dirty="0" smtClean="0"/>
              <a:t>tempoh maksimum adalah sehingga dua (2) tahun; dan;</a:t>
            </a:r>
          </a:p>
          <a:p>
            <a:pPr marL="0" indent="0" algn="just" eaLnBrk="0" hangingPunct="0">
              <a:spcBef>
                <a:spcPct val="0"/>
              </a:spcBef>
              <a:buNone/>
            </a:pPr>
            <a:endParaRPr lang="ms-MY" altLang="en-US" sz="4200" dirty="0" smtClean="0"/>
          </a:p>
          <a:p>
            <a:pPr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ms-MY" altLang="en-US" sz="4200" dirty="0" smtClean="0"/>
              <a:t>Bagi </a:t>
            </a:r>
            <a:r>
              <a:rPr lang="ms-MY" altLang="en-US" sz="4200" dirty="0" smtClean="0">
                <a:solidFill>
                  <a:srgbClr val="FF0000"/>
                </a:solidFill>
              </a:rPr>
              <a:t>kontrak bekalan</a:t>
            </a:r>
            <a:r>
              <a:rPr lang="ms-MY" altLang="en-US" sz="4200" dirty="0" smtClean="0"/>
              <a:t>, tambahan kuantiti tidak melebihi</a:t>
            </a:r>
            <a:r>
              <a:rPr lang="ms-MY" altLang="en-US" sz="4200" dirty="0"/>
              <a:t> </a:t>
            </a:r>
            <a:r>
              <a:rPr lang="ms-MY" altLang="en-US" sz="4200" dirty="0" smtClean="0"/>
              <a:t>50% daripada dalam kontrak asal tertakluk kepada </a:t>
            </a:r>
            <a:r>
              <a:rPr lang="ms-MY" altLang="en-US" sz="4200" dirty="0" smtClean="0">
                <a:solidFill>
                  <a:srgbClr val="FF0000"/>
                </a:solidFill>
              </a:rPr>
              <a:t>nilai maksimum RM7.5 juta </a:t>
            </a:r>
            <a:r>
              <a:rPr lang="ms-MY" altLang="en-US" sz="4200" dirty="0" smtClean="0"/>
              <a:t>dengan syarat jumlah keseluruhan tambahan dan nilai kontrak asal </a:t>
            </a:r>
            <a:r>
              <a:rPr lang="ms-MY" altLang="en-US" sz="4200" dirty="0" smtClean="0">
                <a:solidFill>
                  <a:srgbClr val="FF0000"/>
                </a:solidFill>
              </a:rPr>
              <a:t>tidak melebihi RM25 juta.</a:t>
            </a:r>
          </a:p>
          <a:p>
            <a:pPr marL="0" indent="0" algn="just" eaLnBrk="0" hangingPunct="0">
              <a:spcBef>
                <a:spcPct val="0"/>
              </a:spcBef>
              <a:buNone/>
            </a:pPr>
            <a:endParaRPr lang="ms-MY" altLang="en-US" sz="4200" dirty="0"/>
          </a:p>
          <a:p>
            <a:pPr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ms-MY" altLang="en-US" sz="4200" dirty="0"/>
              <a:t>Bagi </a:t>
            </a:r>
            <a:r>
              <a:rPr lang="ms-MY" altLang="en-US" sz="4200" dirty="0">
                <a:solidFill>
                  <a:srgbClr val="FF0000"/>
                </a:solidFill>
              </a:rPr>
              <a:t>kontrak perkhidmatan</a:t>
            </a:r>
            <a:r>
              <a:rPr lang="ms-MY" altLang="en-US" sz="4200" dirty="0"/>
              <a:t>, nilai tambahan tidak melebihi 50% daripada kontrak asal tertakluk kepada nilai </a:t>
            </a:r>
            <a:r>
              <a:rPr lang="ms-MY" altLang="en-US" sz="4200" dirty="0">
                <a:solidFill>
                  <a:srgbClr val="FF0000"/>
                </a:solidFill>
              </a:rPr>
              <a:t>maksimum RM7.5 juta</a:t>
            </a:r>
            <a:r>
              <a:rPr lang="ms-MY" altLang="en-US" sz="4200" dirty="0"/>
              <a:t> dengan syarat jumlah tambahan dan nilai kontrak asal </a:t>
            </a:r>
            <a:r>
              <a:rPr lang="ms-MY" altLang="en-US" sz="4200" dirty="0">
                <a:solidFill>
                  <a:srgbClr val="FF0000"/>
                </a:solidFill>
              </a:rPr>
              <a:t>tidak melebihi RM25 juta</a:t>
            </a:r>
            <a:r>
              <a:rPr lang="ms-MY" altLang="en-US" sz="4200" dirty="0"/>
              <a:t>.</a:t>
            </a:r>
          </a:p>
          <a:p>
            <a:pPr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ms-MY" altLang="en-US" sz="3800" dirty="0" smtClean="0">
              <a:latin typeface="Albertus Medium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3800" dirty="0" smtClean="0">
                <a:latin typeface="Arial" charset="0"/>
              </a:rPr>
              <a:t>			</a:t>
            </a:r>
          </a:p>
          <a:p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63880" y="838200"/>
            <a:ext cx="7924800" cy="838200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PERUBAHAN DAN PELANJUTAN </a:t>
            </a:r>
          </a:p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TEMPOH KONTRAK (AP 201)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94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001000" cy="3505200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22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ms-MY" altLang="en-US" sz="2200" dirty="0" smtClean="0"/>
              <a:t>Semua perubahan kontrak dan pelanjutan tempoh kontrak selain dari yang disebutkan di atas, hendaklah dirujuk kepada Perbendaharaan untuk kelulusan.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ms-MY" altLang="en-US" sz="22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ms-MY" altLang="en-US" sz="2200" dirty="0" smtClean="0"/>
              <a:t>Perubahan kontrak dan pelanjutan tempoh kontrak bekalan dan perkhidmatan bagi perubahan lain bagi perolehan Negeri perlu dirujuk dan diluluskan oleh Lembaga Perolehan Negeri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685800"/>
            <a:ext cx="7924800" cy="1112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PERUBAHAN DAN PELANJUTAN </a:t>
            </a:r>
          </a:p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TEMPOH KONTRAK (AP 201)(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7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801688" indent="-801688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sz="2200" dirty="0" smtClean="0"/>
              <a:t>Perubahan kontrak dan pelanjutan tempoh kontrak dibenarkan </a:t>
            </a:r>
          </a:p>
          <a:p>
            <a:pPr marL="801688" indent="-801688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sz="2200" dirty="0" smtClean="0"/>
              <a:t>bagi perolehan yang diuruskan secara </a:t>
            </a:r>
            <a:r>
              <a:rPr lang="ms-MY" altLang="en-US" sz="2200" b="1" dirty="0" smtClean="0">
                <a:solidFill>
                  <a:srgbClr val="FF0000"/>
                </a:solidFill>
              </a:rPr>
              <a:t>SEBUT HARGA </a:t>
            </a:r>
            <a:r>
              <a:rPr lang="ms-MY" altLang="en-US" sz="2200" dirty="0" smtClean="0"/>
              <a:t>seperti </a:t>
            </a:r>
          </a:p>
          <a:p>
            <a:pPr marL="801688" indent="-801688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sz="2200" dirty="0" smtClean="0"/>
              <a:t>berikut:</a:t>
            </a:r>
          </a:p>
          <a:p>
            <a:pPr marL="801688" indent="-801688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sz="1200" dirty="0" smtClean="0"/>
          </a:p>
          <a:p>
            <a:pPr marL="1603375" indent="-746125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r>
              <a:rPr lang="ms-MY" altLang="en-US" sz="2200" dirty="0" smtClean="0"/>
              <a:t>bagi kontrak yang bernilai melebihi </a:t>
            </a:r>
            <a:r>
              <a:rPr lang="ms-MY" altLang="en-US" sz="2200" dirty="0" smtClean="0">
                <a:solidFill>
                  <a:srgbClr val="FF0000"/>
                </a:solidFill>
              </a:rPr>
              <a:t>RM200 ribu hingga RM500,000</a:t>
            </a:r>
            <a:r>
              <a:rPr lang="ms-MY" altLang="en-US" sz="2200" dirty="0" smtClean="0"/>
              <a:t>;</a:t>
            </a:r>
          </a:p>
          <a:p>
            <a:pPr marL="1603375" indent="-746125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endParaRPr lang="ms-MY" altLang="en-US" sz="2200" dirty="0" smtClean="0"/>
          </a:p>
          <a:p>
            <a:pPr marL="1603375" indent="-746125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r>
              <a:rPr lang="ms-MY" altLang="en-US" sz="2200" dirty="0" smtClean="0"/>
              <a:t>Kontrak masih </a:t>
            </a:r>
            <a:r>
              <a:rPr lang="ms-MY" altLang="en-US" sz="2200" dirty="0" smtClean="0">
                <a:solidFill>
                  <a:srgbClr val="FF0000"/>
                </a:solidFill>
              </a:rPr>
              <a:t>berkuat kuasa</a:t>
            </a:r>
            <a:r>
              <a:rPr lang="ms-MY" altLang="en-US" sz="2200" dirty="0" smtClean="0"/>
              <a:t> semasa pelanjutan tempoh kontrak dipertimbangkan;</a:t>
            </a:r>
          </a:p>
          <a:p>
            <a:pPr marL="1603375" indent="-746125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endParaRPr lang="ms-MY" altLang="en-US" sz="2200" dirty="0"/>
          </a:p>
          <a:p>
            <a:pPr marL="1603375" indent="-746125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r>
              <a:rPr lang="ms-MY" altLang="en-US" sz="2200" dirty="0" smtClean="0"/>
              <a:t>Tidak melibatkan perubahan </a:t>
            </a:r>
            <a:r>
              <a:rPr lang="ms-MY" altLang="en-US" sz="2200" dirty="0" smtClean="0">
                <a:solidFill>
                  <a:srgbClr val="FF0000"/>
                </a:solidFill>
              </a:rPr>
              <a:t>kadar harga </a:t>
            </a:r>
            <a:r>
              <a:rPr lang="ms-MY" altLang="en-US" sz="2200" dirty="0" smtClean="0"/>
              <a:t>dan syarat-syarat lain dalam kontrak;</a:t>
            </a:r>
          </a:p>
          <a:p>
            <a:pPr marL="1603375" indent="-746125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endParaRPr lang="ms-MY" altLang="en-US" sz="2600" dirty="0" smtClean="0">
              <a:latin typeface="Albertus Medium" pitchFamily="34" charset="0"/>
            </a:endParaRPr>
          </a:p>
          <a:p>
            <a:pPr marL="85725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sz="2600" dirty="0" smtClean="0">
              <a:latin typeface="Albertus Medium" pitchFamily="34" charset="0"/>
            </a:endParaRPr>
          </a:p>
          <a:p>
            <a:pPr marL="1603375" indent="-746125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</a:pPr>
            <a:endParaRPr lang="ms-MY" altLang="en-US" sz="2600" dirty="0" smtClean="0">
              <a:latin typeface="Albertus Medium" pitchFamily="34" charset="0"/>
            </a:endParaRPr>
          </a:p>
          <a:p>
            <a:pPr marL="571500" indent="-571500" algn="just">
              <a:buFont typeface="+mj-lt"/>
              <a:buAutoNum type="romanLcPeriod"/>
            </a:pPr>
            <a:endParaRPr lang="en-US" sz="26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33400" y="609600"/>
            <a:ext cx="7924800" cy="1112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PERUBAHAN DAN PELANJUTAN </a:t>
            </a:r>
          </a:p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TEMPOH KONTRAK (AP 201)(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39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74837"/>
            <a:ext cx="8173720" cy="4525963"/>
          </a:xfrm>
        </p:spPr>
        <p:txBody>
          <a:bodyPr>
            <a:noAutofit/>
          </a:bodyPr>
          <a:lstStyle/>
          <a:p>
            <a:pPr marL="1084263" indent="-565150"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ms-MY" altLang="en-US" sz="2000" dirty="0" smtClean="0"/>
              <a:t>Pelanjutan kontrak dan pelanjutan tempoh kontrak - diberi </a:t>
            </a:r>
            <a:r>
              <a:rPr lang="ms-MY" altLang="en-US" sz="2000" dirty="0" smtClean="0">
                <a:solidFill>
                  <a:srgbClr val="FF0000"/>
                </a:solidFill>
              </a:rPr>
              <a:t>sekali sahaja </a:t>
            </a:r>
            <a:r>
              <a:rPr lang="ms-MY" altLang="en-US" sz="2000" dirty="0" smtClean="0"/>
              <a:t>dan tempoh maksimum adalah sehingga dua (2) tahun;</a:t>
            </a:r>
          </a:p>
          <a:p>
            <a:pPr marL="1084263" indent="-565150"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ms-MY" altLang="en-US" sz="2000" dirty="0" smtClean="0"/>
          </a:p>
          <a:p>
            <a:pPr marL="1084263" indent="-565150"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ms-MY" altLang="en-US" sz="2000" dirty="0" smtClean="0"/>
              <a:t>Bagi kontrak bekalan, </a:t>
            </a:r>
            <a:r>
              <a:rPr lang="ms-MY" altLang="en-US" sz="2000" dirty="0" smtClean="0">
                <a:solidFill>
                  <a:srgbClr val="FF0000"/>
                </a:solidFill>
              </a:rPr>
              <a:t>tambahan kuantiti tidak melebihi 50% daripada kontrak asal </a:t>
            </a:r>
            <a:r>
              <a:rPr lang="ms-MY" altLang="en-US" sz="2000" dirty="0" smtClean="0"/>
              <a:t>tertakluk kepada nilai </a:t>
            </a:r>
            <a:r>
              <a:rPr lang="ms-MY" altLang="en-US" sz="2000" dirty="0" smtClean="0">
                <a:solidFill>
                  <a:srgbClr val="FF0000"/>
                </a:solidFill>
              </a:rPr>
              <a:t>maksimum RM250 ribu </a:t>
            </a:r>
            <a:r>
              <a:rPr lang="ms-MY" altLang="en-US" sz="2000" dirty="0" smtClean="0"/>
              <a:t>dengan syarat jumlah keseluruhan tambahan dan nilai kontrak asal </a:t>
            </a:r>
            <a:r>
              <a:rPr lang="ms-MY" altLang="en-US" sz="2000" dirty="0" smtClean="0">
                <a:solidFill>
                  <a:srgbClr val="FF0000"/>
                </a:solidFill>
              </a:rPr>
              <a:t>tidak melebihi RM750 ribu </a:t>
            </a:r>
            <a:r>
              <a:rPr lang="ms-MY" altLang="en-US" sz="2000" dirty="0" smtClean="0"/>
              <a:t>atau</a:t>
            </a:r>
          </a:p>
          <a:p>
            <a:pPr marL="519113" indent="0" algn="just" eaLnBrk="0" hangingPunct="0">
              <a:spcBef>
                <a:spcPct val="0"/>
              </a:spcBef>
              <a:buNone/>
            </a:pPr>
            <a:endParaRPr lang="ms-MY" altLang="en-US" sz="2000" dirty="0" smtClean="0"/>
          </a:p>
          <a:p>
            <a:pPr marL="1084263" indent="-565150"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ms-MY" altLang="en-US" sz="2000" dirty="0" smtClean="0"/>
              <a:t>Bagi kontrak perkhidmatan, nilai tambahan tidak melebihi 50% daripada kontrak asal tertakluk kepada nilai maksimum RM250 ribu dengan syarat jumlah tambahan ini dan nilai kontrak asal tidak melebihi RM750 ribu.</a:t>
            </a:r>
          </a:p>
          <a:p>
            <a:pPr marL="1084263" indent="-565150" algn="just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ms-MY" altLang="en-US" sz="2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13080" y="457200"/>
            <a:ext cx="7924800" cy="1112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PERUBAHAN DAN PELANJUTAN </a:t>
            </a:r>
          </a:p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TEMPOH KONTRAK (AP 201)(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7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87642"/>
            <a:ext cx="7924800" cy="731838"/>
          </a:xfrm>
          <a:prstGeom prst="roundRect">
            <a:avLst/>
          </a:prstGeom>
          <a:solidFill>
            <a:srgbClr val="FFCC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KANDUNGAN</a:t>
            </a:r>
            <a:endParaRPr lang="en-US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02040602"/>
              </p:ext>
            </p:extLst>
          </p:nvPr>
        </p:nvGraphicFramePr>
        <p:xfrm>
          <a:off x="533400" y="1143000"/>
          <a:ext cx="8153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s://encrypted-tbn2.gstatic.com/images?q=tbn:ANd9GcR1Hb1Yo3CJoBTaqig4f8LimYC7gLIcAIHf2S7W7dPxnyJ6TYolqUr9CT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27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611563"/>
          </a:xfrm>
        </p:spPr>
        <p:txBody>
          <a:bodyPr/>
          <a:lstStyle/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eriod" startAt="3"/>
            </a:pPr>
            <a:endParaRPr lang="ms-MY" altLang="en-US" dirty="0" smtClean="0">
              <a:latin typeface="Albertus Medium" pitchFamily="34" charset="0"/>
            </a:endParaRPr>
          </a:p>
          <a:p>
            <a:pPr marL="688975" indent="-6889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800" dirty="0" smtClean="0"/>
              <a:t>Walau bagaimanapun, perubahan kontrak dan </a:t>
            </a:r>
          </a:p>
          <a:p>
            <a:pPr marL="688975" indent="-6889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800" dirty="0" smtClean="0"/>
              <a:t>pelanjutan tempoh penghantaran yang </a:t>
            </a:r>
            <a:r>
              <a:rPr lang="ms-MY" altLang="en-US" sz="2800" dirty="0" smtClean="0">
                <a:solidFill>
                  <a:srgbClr val="FF0000"/>
                </a:solidFill>
              </a:rPr>
              <a:t>tidak </a:t>
            </a:r>
          </a:p>
          <a:p>
            <a:pPr marL="688975" indent="-6889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800" dirty="0" smtClean="0">
                <a:solidFill>
                  <a:srgbClr val="FF0000"/>
                </a:solidFill>
              </a:rPr>
              <a:t>melibatkan tambahan kos </a:t>
            </a:r>
            <a:r>
              <a:rPr lang="ms-MY" altLang="en-US" sz="2800" dirty="0" smtClean="0"/>
              <a:t>boleh dibenarkan bagi </a:t>
            </a:r>
          </a:p>
          <a:p>
            <a:pPr marL="688975" indent="-6889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800" dirty="0" smtClean="0"/>
              <a:t>sebut harga dan tender oleh </a:t>
            </a:r>
            <a:r>
              <a:rPr lang="ms-MY" altLang="en-US" sz="2800" dirty="0" smtClean="0">
                <a:solidFill>
                  <a:srgbClr val="FF0000"/>
                </a:solidFill>
              </a:rPr>
              <a:t>pentadbir kontrak </a:t>
            </a:r>
          </a:p>
          <a:p>
            <a:pPr marL="688975" indent="-6889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800" dirty="0" smtClean="0"/>
              <a:t>tertakluk kepada syarat-syarat di dalam dokumen </a:t>
            </a:r>
          </a:p>
          <a:p>
            <a:pPr marL="688975" indent="-6889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800" dirty="0" smtClean="0"/>
              <a:t>kontrak.	</a:t>
            </a: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685800"/>
            <a:ext cx="7924800" cy="1112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PERUBAHAN DAN PELANJUTAN </a:t>
            </a:r>
          </a:p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TEMPOH KONTRAK (AP 201)(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7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2400" i="1" dirty="0" smtClean="0"/>
          </a:p>
          <a:p>
            <a:pPr marL="688975" indent="-68897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2400" dirty="0" smtClean="0"/>
              <a:t>a)	Agensi Kerajaan hendaklah memastikan </a:t>
            </a:r>
            <a:r>
              <a:rPr lang="ms-MY" altLang="en-US" sz="2400" dirty="0" smtClean="0">
                <a:solidFill>
                  <a:srgbClr val="FF0000"/>
                </a:solidFill>
              </a:rPr>
              <a:t>klausa mengenai hak Kerajaan </a:t>
            </a:r>
            <a:r>
              <a:rPr lang="ms-MY" altLang="en-US" sz="2400" dirty="0" smtClean="0"/>
              <a:t>untuk menamatkan kontrak pada </a:t>
            </a:r>
            <a:r>
              <a:rPr lang="ms-MY" altLang="en-US" sz="2400" dirty="0" smtClean="0">
                <a:solidFill>
                  <a:srgbClr val="FF0000"/>
                </a:solidFill>
              </a:rPr>
              <a:t>bila-bila masa </a:t>
            </a:r>
            <a:r>
              <a:rPr lang="ms-MY" altLang="en-US" sz="2400" dirty="0" smtClean="0"/>
              <a:t>apabila kontraktor gagal memenuhi obligasi kontrak </a:t>
            </a:r>
            <a:r>
              <a:rPr lang="ms-MY" altLang="en-US" sz="2400" dirty="0" smtClean="0">
                <a:solidFill>
                  <a:srgbClr val="FF0000"/>
                </a:solidFill>
              </a:rPr>
              <a:t>dimasukkan ke dalam perjanjian</a:t>
            </a:r>
            <a:r>
              <a:rPr lang="ms-MY" altLang="en-US" sz="2400" dirty="0" smtClean="0"/>
              <a:t> dan dikuatkuasakan apabila perlu.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2400" dirty="0" smtClean="0"/>
          </a:p>
          <a:p>
            <a:pPr marL="688975" indent="-68897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arenR" startAt="2"/>
            </a:pPr>
            <a:r>
              <a:rPr lang="ms-MY" altLang="en-US" sz="2400" dirty="0" smtClean="0"/>
              <a:t>Sebelum menamatkan kontrak, </a:t>
            </a:r>
            <a:r>
              <a:rPr lang="ms-MY" altLang="en-US" sz="2400" dirty="0" smtClean="0">
                <a:solidFill>
                  <a:srgbClr val="FF0000"/>
                </a:solidFill>
              </a:rPr>
              <a:t>peluang yang munasabah</a:t>
            </a:r>
            <a:r>
              <a:rPr lang="ms-MY" altLang="en-US" sz="2400" dirty="0" smtClean="0"/>
              <a:t> hendaklah diberikan kepada kontraktor. Ini termasuk memberi peringatan, amaran yang cukup dan mengeluarkan surat tunjuk sebab.</a:t>
            </a:r>
            <a:r>
              <a:rPr lang="ms-MY" altLang="en-US" dirty="0" smtClean="0"/>
              <a:t>	</a:t>
            </a: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dirty="0">
              <a:latin typeface="Albertus Medium" pitchFamily="34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dirty="0">
              <a:latin typeface="Albertus Medium" pitchFamily="34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dirty="0" smtClean="0"/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ms-MY" altLang="en-US" sz="1700" b="1" dirty="0" smtClean="0">
                <a:solidFill>
                  <a:srgbClr val="0000FF"/>
                </a:solidFill>
              </a:rPr>
              <a:t>Apakah </a:t>
            </a:r>
            <a:r>
              <a:rPr lang="ms-MY" altLang="en-US" sz="1700" b="1" dirty="0">
                <a:solidFill>
                  <a:srgbClr val="0000FF"/>
                </a:solidFill>
              </a:rPr>
              <a:t>tindakan-tindakan yang perlu diambil sebelum menamatkan kontrak</a:t>
            </a:r>
            <a:r>
              <a:rPr lang="ms-MY" altLang="en-US" sz="1700" b="1" dirty="0" smtClean="0">
                <a:solidFill>
                  <a:srgbClr val="0000FF"/>
                </a:solidFill>
              </a:rPr>
              <a:t>?</a:t>
            </a:r>
            <a:r>
              <a:rPr lang="ms-MY" altLang="en-US" dirty="0">
                <a:latin typeface="Albertus Medium" pitchFamily="34" charset="0"/>
              </a:rPr>
              <a:t>	</a:t>
            </a:r>
            <a:r>
              <a:rPr lang="ms-MY" altLang="en-US" dirty="0" smtClean="0">
                <a:latin typeface="Albertus Medium" pitchFamily="34" charset="0"/>
              </a:rPr>
              <a:t>	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19760" y="685800"/>
            <a:ext cx="7924800" cy="838200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PENAMATAN KONTRAK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05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761307"/>
              </p:ext>
            </p:extLst>
          </p:nvPr>
        </p:nvGraphicFramePr>
        <p:xfrm>
          <a:off x="1219200" y="1300877"/>
          <a:ext cx="7067550" cy="51765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695870"/>
                <a:gridCol w="43716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ASPEK PENGURUSAN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YANG LEMAH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ISU</a:t>
                      </a:r>
                      <a:endParaRPr lang="en-US"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PERANCANGAN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ms-MY" altLang="en-US" sz="1400" dirty="0" smtClean="0"/>
                        <a:t>Tidak mengadakan kontrak.        </a:t>
                      </a:r>
                      <a:endParaRPr lang="ms-MY" altLang="en-US" sz="1400" b="1" dirty="0" smtClean="0">
                        <a:solidFill>
                          <a:schemeClr val="tx1"/>
                        </a:solidFill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s-MY" altLang="en-US" sz="1400" dirty="0" smtClean="0"/>
                        <a:t>Kontrak lewat ditandatangani.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s-MY" altLang="en-US" sz="1400" dirty="0" smtClean="0"/>
                        <a:t>Tiada atau kurang ujian kualiti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PELAKSANAAN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altLang="en-US" sz="1400" dirty="0" smtClean="0"/>
                        <a:t>Tidak mentadbir atau menguatkuasakan kontrak. </a:t>
                      </a:r>
                      <a:endParaRPr lang="ms-MY" altLang="en-US" sz="1400" b="1" dirty="0" smtClean="0">
                        <a:solidFill>
                          <a:schemeClr val="tx1"/>
                        </a:solidFill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Tindakan memberi amaran tidak dibuat</a:t>
                      </a:r>
                      <a:endParaRPr kumimoji="0" lang="ms-MY" alt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Tindakan tidak diambil atas kelewatan membekal/gagal bekal.</a:t>
                      </a:r>
                      <a:endParaRPr kumimoji="0" lang="ms-MY" alt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PEMANTAUAN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s-MY" altLang="en-US" sz="1400" dirty="0" smtClean="0"/>
                        <a:t>Tiada/kurang pemantauan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s-MY" altLang="en-US" sz="1400" dirty="0" smtClean="0"/>
                        <a:t>Projek lewat siap.       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Tiada pegawai dilantik memantau kontrak</a:t>
                      </a:r>
                      <a:endParaRPr kumimoji="0" lang="ms-MY" alt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altLang="en-US" sz="1400" dirty="0" smtClean="0"/>
                        <a:t>Kontrak lewat diperbaharui/dilanjutkan.</a:t>
                      </a:r>
                      <a:endParaRPr lang="ms-MY" altLang="en-US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KAWALAN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alt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Tindakan denda/LAD tidak/lewat diambil</a:t>
                      </a:r>
                      <a:endParaRPr kumimoji="0" lang="ms-MY" alt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altLang="en-US" sz="1400" dirty="0" smtClean="0"/>
                        <a:t>Pegawai tidak tahu syarat dan terma kontrak</a:t>
                      </a:r>
                      <a:endParaRPr lang="ms-MY" altLang="en-US" sz="14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553720" y="457200"/>
            <a:ext cx="7924800" cy="609600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ISU-ISU PENTADBIRAN KONTRAK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490739"/>
              </p:ext>
            </p:extLst>
          </p:nvPr>
        </p:nvGraphicFramePr>
        <p:xfrm>
          <a:off x="1010920" y="1600200"/>
          <a:ext cx="7010400" cy="42763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48400"/>
                <a:gridCol w="762000"/>
              </a:tblGrid>
              <a:tr h="4572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CADANGAN TINDAKAN PENAMBAHBAIKAN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ms-MY" altLang="en-US" sz="1600" dirty="0" smtClean="0"/>
                        <a:t>Selenggara Daftar Kontrak</a:t>
                      </a:r>
                      <a:endParaRPr lang="ms-MY" altLang="en-US" sz="1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altLang="en-US" sz="16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Lantik pegawai tertentu untuk mentadbir kontrak </a:t>
                      </a:r>
                      <a:r>
                        <a:rPr kumimoji="0" lang="ms-MY" altLang="en-US" sz="16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(boleh masuk dalam senarai tugas jika sesuai)</a:t>
                      </a:r>
                      <a:endParaRPr lang="en-US" altLang="en-US" sz="1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 smtClean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altLang="en-US" sz="16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Dapatkan salinan kontrak (proaktif)</a:t>
                      </a:r>
                      <a:endParaRPr kumimoji="0" lang="ms-MY" alt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 smtClean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altLang="en-US" sz="16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Baca kontrak dan ketahui obligasi kontrak dan hak Kerajaan</a:t>
                      </a:r>
                      <a:endParaRPr kumimoji="0" lang="ms-MY" alt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altLang="en-US" sz="16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Adakan </a:t>
                      </a:r>
                      <a:r>
                        <a:rPr kumimoji="0" lang="ms-MY" altLang="en-US" sz="1600" i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checklist</a:t>
                      </a:r>
                      <a:r>
                        <a:rPr kumimoji="0" lang="ms-MY" altLang="en-US" sz="16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pemantauan kontrak</a:t>
                      </a:r>
                      <a:endParaRPr kumimoji="0" lang="ms-MY" alt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 smtClean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altLang="en-US" sz="16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Dapatkan maklum balas daripada pengguna</a:t>
                      </a:r>
                      <a:endParaRPr kumimoji="0" lang="ms-MY" alt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 smtClean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err="1" smtClean="0"/>
                        <a:t>Adakan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perbincangan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atau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perjumpaan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untuk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menjayakan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kontrak</a:t>
                      </a:r>
                      <a:endParaRPr lang="en-US" altLang="en-US" sz="1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 smtClean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err="1" smtClean="0"/>
                        <a:t>Kuatkuasakan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kontrak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dari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awal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lagi</a:t>
                      </a:r>
                      <a:endParaRPr lang="en-US" altLang="en-US" sz="1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 smtClean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err="1" smtClean="0"/>
                        <a:t>Minta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laporan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berkala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mengenai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semua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kontrak</a:t>
                      </a:r>
                      <a:endParaRPr lang="en-US" altLang="en-US" sz="1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 smtClean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err="1" smtClean="0"/>
                        <a:t>Ambil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tindakan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ke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atas</a:t>
                      </a:r>
                      <a:r>
                        <a:rPr lang="en-US" altLang="en-US" sz="1600" dirty="0" smtClean="0"/>
                        <a:t> </a:t>
                      </a:r>
                      <a:r>
                        <a:rPr lang="en-US" altLang="en-US" sz="1600" dirty="0" err="1" smtClean="0"/>
                        <a:t>kontraktor</a:t>
                      </a:r>
                      <a:r>
                        <a:rPr lang="en-US" altLang="en-US" sz="1600" dirty="0" smtClean="0"/>
                        <a:t> yang sub </a:t>
                      </a:r>
                      <a:r>
                        <a:rPr lang="en-US" altLang="en-US" sz="1600" dirty="0" err="1" smtClean="0"/>
                        <a:t>kontrak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lbertus Medium" panose="020E0602030304020304" pitchFamily="34" charset="0"/>
                          <a:sym typeface="Wingdings 2"/>
                        </a:rPr>
                        <a:t></a:t>
                      </a:r>
                      <a:endParaRPr lang="en-US" b="1" dirty="0">
                        <a:latin typeface="Albertus Medium" panose="020E0602030304020304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553720" y="457200"/>
            <a:ext cx="7924800" cy="609600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PENTADBIRAN KONTRAK YANG BERKESAN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5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pc="30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anose="020B0A04020102020204" pitchFamily="34" charset="0"/>
              </a:rPr>
              <a:t>TERIMA KASIH</a:t>
            </a:r>
            <a:endParaRPr lang="en-US" b="1" spc="3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00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2413338"/>
            <a:ext cx="7391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ms-MY" altLang="en-US" dirty="0" smtClean="0"/>
              <a:t>Surat yang dihantar kepada petender yang meliputi kenyataan hasrat atau niat untuk menerima tawaran petender. 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ms-MY" altLang="en-US" dirty="0" smtClean="0"/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ms-MY" altLang="en-US" dirty="0" smtClean="0"/>
              <a:t>Tidak mengikat kedua-dua pihak kepada satu kontrak.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ms-MY" sz="2400" dirty="0">
              <a:solidFill>
                <a:srgbClr val="0000FF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s-MY" sz="1600" b="1" dirty="0" smtClean="0">
                <a:solidFill>
                  <a:srgbClr val="0000FF"/>
                </a:solidFill>
              </a:rPr>
              <a:t>Bolehkah Surat Niat dibatalkan?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s-MY" sz="1600" b="1" dirty="0" smtClean="0">
                <a:solidFill>
                  <a:srgbClr val="0000FF"/>
                </a:solidFill>
              </a:rPr>
              <a:t>Apakah implikasi jika dibatalkan?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37845" y="9144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SURAT NIAT (1PP-PK 4)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10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600200"/>
            <a:ext cx="8305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ms-MY" altLang="en-US" dirty="0" smtClean="0"/>
              <a:t>Mengesahkan penerimaan sesuatu tawaran berasaskan kepada </a:t>
            </a:r>
            <a:r>
              <a:rPr lang="ms-MY" altLang="en-US" dirty="0" smtClean="0">
                <a:solidFill>
                  <a:srgbClr val="FF0000"/>
                </a:solidFill>
              </a:rPr>
              <a:t>syarat yang telah ditetapkan</a:t>
            </a:r>
            <a:r>
              <a:rPr lang="ms-MY" altLang="en-US" dirty="0" smtClean="0"/>
              <a:t> dalam dokumen tender, syarat dipersetujui dalam Surat Niat atau </a:t>
            </a:r>
            <a:r>
              <a:rPr lang="ms-MY" altLang="en-US" dirty="0" smtClean="0">
                <a:solidFill>
                  <a:srgbClr val="FF0000"/>
                </a:solidFill>
              </a:rPr>
              <a:t>syarat-syarat lain yang dipersetujui. 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ms-MY" altLang="en-US" dirty="0" smtClean="0"/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ms-MY" altLang="en-US" dirty="0" smtClean="0"/>
              <a:t>Ikatan kontrak wujud apabila </a:t>
            </a:r>
            <a:r>
              <a:rPr lang="ms-MY" altLang="en-US" b="1" dirty="0" smtClean="0"/>
              <a:t>SST</a:t>
            </a:r>
            <a:r>
              <a:rPr lang="ms-MY" altLang="en-US" dirty="0" smtClean="0"/>
              <a:t> telah ditandatangani dan dikembalikan oleh petender.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ms-MY" altLang="en-US" dirty="0" smtClean="0"/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ms-MY" altLang="en-US" dirty="0" smtClean="0">
                <a:solidFill>
                  <a:srgbClr val="FF0000"/>
                </a:solidFill>
              </a:rPr>
              <a:t>Dokumen perundangan sah dan merupakan sebahagian daripada perjanjian kontrak.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ms-MY" altLang="en-US" dirty="0" smtClean="0"/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ms-MY" altLang="en-US" dirty="0" smtClean="0"/>
              <a:t>Kontraktor yang tidak berjaya boleh dimaklumkan, setelah kontraktor yang berjaya menerima, menandatangani dan mengembalikan LOA.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ms-MY" altLang="en-US" dirty="0" smtClean="0"/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ms-MY" altLang="en-US" dirty="0" smtClean="0"/>
              <a:t>Satu salinan </a:t>
            </a:r>
            <a:r>
              <a:rPr lang="ms-MY" altLang="en-US" b="1" dirty="0" smtClean="0"/>
              <a:t>SST</a:t>
            </a:r>
            <a:r>
              <a:rPr lang="ms-MY" altLang="en-US" dirty="0" smtClean="0"/>
              <a:t> dan maklumat Kontraktor/Perunding yang telah mendapat Kontrak Kerajaan diedarkan kepada Setiausaha Bahagian Perolehan Kerajaan, Kementerian Kewangan dan LHDN</a:t>
            </a:r>
          </a:p>
          <a:p>
            <a:pPr marL="342900" indent="-342900" fontAlgn="base">
              <a:spcAft>
                <a:spcPct val="0"/>
              </a:spcAft>
              <a:buClr>
                <a:srgbClr val="B2B2B2"/>
              </a:buClr>
              <a:buSzPct val="60000"/>
              <a:buFont typeface="Arial" panose="020B0604020202020204" pitchFamily="34" charset="0"/>
              <a:buChar char="•"/>
            </a:pPr>
            <a:endParaRPr lang="ms-MY" altLang="en-US" sz="2000" dirty="0" smtClean="0">
              <a:latin typeface="Albertus Medium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dirty="0" smtClean="0">
              <a:latin typeface="Albertus Medium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dirty="0" smtClean="0">
                <a:latin typeface="Albertus Medium" pitchFamily="34" charset="0"/>
              </a:rPr>
              <a:t>	</a:t>
            </a:r>
            <a:endParaRPr lang="ms-MY" altLang="en-US" dirty="0">
              <a:latin typeface="Albertus Medium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58165" y="6096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SURAT SETUJU TERIMA (SST) (1PP-PK 4)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2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600200"/>
            <a:ext cx="83058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ms-MY" altLang="en-US" sz="2000" dirty="0" smtClean="0">
              <a:solidFill>
                <a:prstClr val="black"/>
              </a:solidFill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ms-MY" altLang="en-US" sz="2000" dirty="0" smtClean="0">
                <a:solidFill>
                  <a:prstClr val="black"/>
                </a:solidFill>
              </a:rPr>
              <a:t>Harga di</a:t>
            </a:r>
            <a:r>
              <a:rPr lang="ms-MY" altLang="en-US" sz="2000" b="1" dirty="0" smtClean="0">
                <a:solidFill>
                  <a:prstClr val="black"/>
                </a:solidFill>
              </a:rPr>
              <a:t> SST </a:t>
            </a:r>
            <a:r>
              <a:rPr lang="ms-MY" altLang="en-US" sz="2000" dirty="0" smtClean="0">
                <a:solidFill>
                  <a:prstClr val="black"/>
                </a:solidFill>
              </a:rPr>
              <a:t>hendaklah harga termasuk GST jika perolehan tertakluk kepada GST – pembekal hendaklah diminta berdaftar dengan Jabatan Kastam Diraja Malaysia dan kemukakan rujukan nombor pendaftaran GST.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ms-MY" altLang="en-US" sz="2000" dirty="0" smtClean="0">
              <a:solidFill>
                <a:prstClr val="black"/>
              </a:solidFill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ms-MY" altLang="en-US" sz="2000" dirty="0" smtClean="0"/>
              <a:t>Kementerian/Jabatan proaktif dan maklumkan pembekal/kontraktor mengenai syarat/pendaftaran GST</a:t>
            </a:r>
            <a:r>
              <a:rPr lang="ms-MY" altLang="en-US" sz="2000" dirty="0" smtClean="0">
                <a:solidFill>
                  <a:srgbClr val="FF0000"/>
                </a:solidFill>
              </a:rPr>
              <a:t>.</a:t>
            </a:r>
            <a:endParaRPr lang="ms-MY" altLang="en-US" sz="2000" dirty="0" smtClean="0">
              <a:solidFill>
                <a:prstClr val="black"/>
              </a:solidFill>
            </a:endParaRPr>
          </a:p>
          <a:p>
            <a:pPr marL="342900" indent="-342900" fontAlgn="base">
              <a:spcAft>
                <a:spcPct val="0"/>
              </a:spcAft>
              <a:buClr>
                <a:srgbClr val="B2B2B2"/>
              </a:buClr>
              <a:buSzPct val="60000"/>
              <a:buFont typeface="Arial" panose="020B0604020202020204" pitchFamily="34" charset="0"/>
              <a:buChar char="•"/>
            </a:pPr>
            <a:endParaRPr lang="ms-MY" altLang="en-US" sz="2000" dirty="0" smtClean="0">
              <a:solidFill>
                <a:prstClr val="black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s-MY" altLang="en-US" sz="1600" b="1" dirty="0" smtClean="0">
                <a:solidFill>
                  <a:srgbClr val="0000FF"/>
                </a:solidFill>
              </a:rPr>
              <a:t>Apakah </a:t>
            </a:r>
            <a:r>
              <a:rPr lang="ms-MY" altLang="en-US" sz="1600" b="1" dirty="0">
                <a:solidFill>
                  <a:srgbClr val="0000FF"/>
                </a:solidFill>
              </a:rPr>
              <a:t>ciri-ciri </a:t>
            </a:r>
            <a:r>
              <a:rPr lang="ms-MY" altLang="en-US" sz="1600" b="1" dirty="0" smtClean="0">
                <a:solidFill>
                  <a:srgbClr val="0000FF"/>
                </a:solidFill>
              </a:rPr>
              <a:t>SST?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s-MY" altLang="en-US" sz="1600" b="1" dirty="0" smtClean="0">
                <a:solidFill>
                  <a:srgbClr val="0000FF"/>
                </a:solidFill>
              </a:rPr>
              <a:t>Bolehkah </a:t>
            </a:r>
            <a:r>
              <a:rPr lang="ms-MY" altLang="en-US" sz="1600" b="1" dirty="0">
                <a:solidFill>
                  <a:srgbClr val="0000FF"/>
                </a:solidFill>
              </a:rPr>
              <a:t>SST dibatalkan, apakah implikasinya </a:t>
            </a:r>
            <a:r>
              <a:rPr lang="ms-MY" altLang="en-US" sz="1600" b="1" dirty="0" smtClean="0">
                <a:solidFill>
                  <a:srgbClr val="0000FF"/>
                </a:solidFill>
              </a:rPr>
              <a:t>? </a:t>
            </a:r>
            <a:endParaRPr lang="ms-MY" altLang="en-US" sz="1600" b="1" dirty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s-MY" altLang="en-US" sz="1600" b="1" dirty="0" smtClean="0">
                <a:solidFill>
                  <a:srgbClr val="0000FF"/>
                </a:solidFill>
              </a:rPr>
              <a:t>Siapa </a:t>
            </a:r>
            <a:r>
              <a:rPr lang="ms-MY" altLang="en-US" sz="1600" b="1" dirty="0">
                <a:solidFill>
                  <a:srgbClr val="0000FF"/>
                </a:solidFill>
              </a:rPr>
              <a:t>boleh </a:t>
            </a:r>
            <a:r>
              <a:rPr lang="ms-MY" altLang="en-US" sz="1600" b="1" dirty="0" smtClean="0">
                <a:solidFill>
                  <a:srgbClr val="0000FF"/>
                </a:solidFill>
              </a:rPr>
              <a:t>tanda tangan SST?</a:t>
            </a:r>
            <a:endParaRPr lang="ms-MY" altLang="en-US" sz="1600" b="1" dirty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s-MY" altLang="en-US" sz="1600" b="1" dirty="0" smtClean="0">
                <a:solidFill>
                  <a:srgbClr val="0000FF"/>
                </a:solidFill>
              </a:rPr>
              <a:t>Pernahkah </a:t>
            </a:r>
            <a:r>
              <a:rPr lang="ms-MY" altLang="en-US" sz="1600" b="1" dirty="0">
                <a:solidFill>
                  <a:srgbClr val="0000FF"/>
                </a:solidFill>
              </a:rPr>
              <a:t>anda membaca/melihat contoh SN/SST </a:t>
            </a:r>
            <a:endParaRPr lang="ms-MY" altLang="en-US" sz="1600" b="1" dirty="0" smtClean="0">
              <a:solidFill>
                <a:srgbClr val="0000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ms-MY" altLang="en-US" dirty="0" smtClean="0">
                <a:solidFill>
                  <a:prstClr val="black"/>
                </a:solidFill>
                <a:latin typeface="Albertus Medium" pitchFamily="34" charset="0"/>
              </a:rPr>
              <a:t>	</a:t>
            </a:r>
            <a:endParaRPr lang="ms-MY" altLang="en-US" dirty="0">
              <a:solidFill>
                <a:prstClr val="black"/>
              </a:solidFill>
              <a:latin typeface="Albertus Medium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58165" y="6096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SURAT SETUJU TERIMA (SST) (1PP-PK 4)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72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sz="1900" dirty="0" smtClean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ms-MY" altLang="en-US" sz="1900" dirty="0"/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200" dirty="0" smtClean="0"/>
              <a:t>Kontrak Formal mengandungi :</a:t>
            </a:r>
          </a:p>
          <a:p>
            <a:pPr marL="1489075" lvl="1" indent="-342900" algn="just" eaLnBrk="0" hangingPunct="0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ms-MY" altLang="en-US" sz="2200" dirty="0" smtClean="0"/>
              <a:t>Syarat-syarat am kontrak; dan</a:t>
            </a:r>
          </a:p>
          <a:p>
            <a:pPr marL="1489075" lvl="1" indent="-342900" algn="just" eaLnBrk="0" hangingPunct="0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ms-MY" altLang="en-US" sz="2200" dirty="0" smtClean="0"/>
              <a:t>Syarat-syarat khas yang dipersetujui oleh kedua-dua pihak jika berkaitan.</a:t>
            </a:r>
          </a:p>
          <a:p>
            <a:pPr marL="457200" indent="-45720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ms-MY" altLang="en-US" sz="2200" dirty="0" smtClean="0"/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ms-MY" altLang="en-US" sz="2200" dirty="0" smtClean="0"/>
              <a:t>Kontrak ditandatangani oleh </a:t>
            </a:r>
            <a:r>
              <a:rPr lang="ms-MY" altLang="en-US" sz="2200" dirty="0" smtClean="0">
                <a:solidFill>
                  <a:srgbClr val="FF0000"/>
                </a:solidFill>
              </a:rPr>
              <a:t>Menteri atau pegawai yang diberi kuasa oleh Menteri yang berkenaan </a:t>
            </a:r>
            <a:r>
              <a:rPr lang="ms-MY" altLang="en-US" sz="2200" dirty="0" smtClean="0"/>
              <a:t>selaras Akta Kontrak Kerajaan 1949 (Disemak 1973).</a:t>
            </a:r>
          </a:p>
          <a:p>
            <a:pPr marL="631825" indent="-6318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900" dirty="0" smtClean="0"/>
          </a:p>
          <a:p>
            <a:pPr marL="631825" indent="-6318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900" dirty="0"/>
          </a:p>
          <a:p>
            <a:pPr marL="631825" indent="-6318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900" dirty="0"/>
          </a:p>
          <a:p>
            <a:pPr marL="631825" indent="-6318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600" b="1" dirty="0" smtClean="0">
              <a:solidFill>
                <a:srgbClr val="0000FF"/>
              </a:solidFill>
            </a:endParaRPr>
          </a:p>
          <a:p>
            <a:pPr marL="631825" indent="-6318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ms-MY" altLang="en-US" sz="1600" b="1" dirty="0" smtClean="0">
              <a:solidFill>
                <a:srgbClr val="0000FF"/>
              </a:solidFill>
            </a:endParaRPr>
          </a:p>
          <a:p>
            <a:pPr marL="631825" indent="-6318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600" b="1" dirty="0" smtClean="0">
                <a:solidFill>
                  <a:srgbClr val="0000FF"/>
                </a:solidFill>
              </a:rPr>
              <a:t>Perlu disertakan bersama dokumen sebut harga/tender</a:t>
            </a:r>
          </a:p>
          <a:p>
            <a:pPr marL="631825" indent="-6318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ms-MY" altLang="en-US" sz="1600" b="1" dirty="0" smtClean="0">
                <a:solidFill>
                  <a:srgbClr val="0000FF"/>
                </a:solidFill>
              </a:rPr>
              <a:t>Kontrak yang pernah ditapis boleh digunakan</a:t>
            </a:r>
            <a:r>
              <a:rPr lang="ms-MY" altLang="en-US" sz="2600" dirty="0" smtClean="0">
                <a:latin typeface="Albertus Medium" pitchFamily="34" charset="0"/>
              </a:rPr>
              <a:t>	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620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KONTRAK FORMAL (AP 176.1,1PP-PK 4)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54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62000" y="6858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KONTRAK FORMAL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2057400"/>
            <a:ext cx="8229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0" hangingPunct="0">
              <a:spcBef>
                <a:spcPct val="0"/>
              </a:spcBef>
              <a:buFontTx/>
              <a:buNone/>
            </a:pPr>
            <a:endParaRPr lang="ms-MY" altLang="en-US" sz="1600" kern="0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just" eaLnBrk="0" hangingPunct="0">
              <a:lnSpc>
                <a:spcPct val="120000"/>
              </a:lnSpc>
              <a:spcBef>
                <a:spcPct val="0"/>
              </a:spcBef>
              <a:buFont typeface="+mj-lt"/>
              <a:buAutoNum type="alphaLcParenR"/>
            </a:pPr>
            <a:r>
              <a:rPr lang="ms-MY" altLang="en-US" sz="100" kern="0" dirty="0" smtClean="0">
                <a:solidFill>
                  <a:schemeClr val="bg1">
                    <a:lumMod val="85000"/>
                  </a:schemeClr>
                </a:solidFill>
              </a:rPr>
              <a:t>Kontrak Formal mengandungi :</a:t>
            </a:r>
          </a:p>
          <a:p>
            <a:pPr algn="just" eaLnBrk="0" hangingPunct="0">
              <a:lnSpc>
                <a:spcPct val="120000"/>
              </a:lnSpc>
              <a:spcBef>
                <a:spcPct val="0"/>
              </a:spcBef>
              <a:buFont typeface="+mj-lt"/>
              <a:buAutoNum type="alphaLcParenR"/>
            </a:pPr>
            <a:r>
              <a:rPr lang="ms-MY" altLang="en-US" sz="100" kern="0" dirty="0" smtClean="0">
                <a:solidFill>
                  <a:schemeClr val="bg1">
                    <a:lumMod val="85000"/>
                  </a:schemeClr>
                </a:solidFill>
              </a:rPr>
              <a:t>Akta Kontrak Kerajaan 1949 (Disemak 1973)</a:t>
            </a:r>
          </a:p>
          <a:p>
            <a:pPr algn="just" eaLnBrk="0" hangingPunct="0">
              <a:lnSpc>
                <a:spcPct val="120000"/>
              </a:lnSpc>
              <a:spcBef>
                <a:spcPct val="0"/>
              </a:spcBef>
              <a:buFont typeface="+mj-lt"/>
              <a:buAutoNum type="alphaLcParenR"/>
            </a:pPr>
            <a:r>
              <a:rPr lang="ms-MY" altLang="en-US" sz="2600" kern="0" dirty="0"/>
              <a:t> </a:t>
            </a:r>
            <a:r>
              <a:rPr lang="ms-MY" altLang="en-US" sz="2600" kern="0" dirty="0" smtClean="0"/>
              <a:t>Dalam tempoh sebulan selepas kontrak ditandatangani, satu salinan kontrak hendaklah diedarkan kepada Akauntan Negara atau Akauntan atau Bendahari Negeri mana yang berkenaan.</a:t>
            </a:r>
          </a:p>
          <a:p>
            <a:pPr algn="just" eaLnBrk="0" hangingPunct="0">
              <a:lnSpc>
                <a:spcPct val="120000"/>
              </a:lnSpc>
              <a:spcBef>
                <a:spcPct val="0"/>
              </a:spcBef>
              <a:buFont typeface="+mj-lt"/>
              <a:buAutoNum type="alphaLcParenR"/>
            </a:pPr>
            <a:endParaRPr lang="ms-MY" altLang="en-US" sz="2600" kern="0" dirty="0" smtClean="0"/>
          </a:p>
          <a:p>
            <a:pPr algn="just" eaLnBrk="0" hangingPunct="0">
              <a:lnSpc>
                <a:spcPct val="120000"/>
              </a:lnSpc>
              <a:spcBef>
                <a:spcPct val="0"/>
              </a:spcBef>
              <a:buFont typeface="+mj-lt"/>
              <a:buAutoNum type="alphaLcParenR"/>
            </a:pPr>
            <a:r>
              <a:rPr lang="ms-MY" altLang="en-US" sz="2600" kern="0" dirty="0" smtClean="0"/>
              <a:t>Setiap kontrak hendaklah menjaga kepentingan dan dasar-dasar Kerajaan. Format perjanjian yang telah disemak dan diluluskan oleh Peguam Cara atau Penasihat Undang-undang hendaklah digunakan.</a:t>
            </a:r>
          </a:p>
          <a:p>
            <a:pPr algn="just" eaLnBrk="0" hangingPunct="0">
              <a:lnSpc>
                <a:spcPct val="120000"/>
              </a:lnSpc>
              <a:spcBef>
                <a:spcPct val="0"/>
              </a:spcBef>
              <a:buFont typeface="+mj-lt"/>
              <a:buAutoNum type="alphaLcParenR"/>
            </a:pPr>
            <a:endParaRPr lang="ms-MY" altLang="en-US" sz="2600" kern="0" dirty="0" smtClean="0"/>
          </a:p>
          <a:p>
            <a:pPr algn="just" eaLnBrk="0" hangingPunct="0">
              <a:lnSpc>
                <a:spcPct val="120000"/>
              </a:lnSpc>
              <a:spcBef>
                <a:spcPct val="0"/>
              </a:spcBef>
              <a:buFont typeface="+mj-lt"/>
              <a:buAutoNum type="alphaLcParenR"/>
            </a:pPr>
            <a:r>
              <a:rPr lang="ms-MY" altLang="en-US" sz="2600" kern="0" dirty="0" smtClean="0"/>
              <a:t>Agensi Kerajaan hendaklah sentiasa mengawasi prestasi kontrak. Tindakan sewajarnya hendaklah diambil jika kontraktor gagal memenuhi obligasi di bawah kontrak</a:t>
            </a:r>
          </a:p>
          <a:p>
            <a:pPr marL="631825" indent="-631825" algn="just" eaLnBrk="0" hangingPunct="0">
              <a:spcBef>
                <a:spcPct val="0"/>
              </a:spcBef>
              <a:buFontTx/>
              <a:buNone/>
            </a:pPr>
            <a:endParaRPr lang="ms-MY" altLang="en-US" sz="1900" kern="0" dirty="0" smtClean="0"/>
          </a:p>
          <a:p>
            <a:pPr marL="631825" indent="-631825" algn="just" eaLnBrk="0" hangingPunct="0">
              <a:spcBef>
                <a:spcPct val="0"/>
              </a:spcBef>
              <a:buFontTx/>
              <a:buNone/>
            </a:pPr>
            <a:endParaRPr lang="ms-MY" altLang="en-US" sz="1600" b="1" kern="0" dirty="0" smtClean="0">
              <a:solidFill>
                <a:srgbClr val="0000FF"/>
              </a:solidFill>
            </a:endParaRPr>
          </a:p>
          <a:p>
            <a:pPr marL="631825" indent="-631825" algn="just" eaLnBrk="0" hangingPunct="0">
              <a:spcBef>
                <a:spcPct val="0"/>
              </a:spcBef>
              <a:buFontTx/>
              <a:buNone/>
            </a:pPr>
            <a:endParaRPr lang="ms-MY" altLang="en-US" sz="1600" b="1" kern="0" dirty="0" smtClean="0">
              <a:solidFill>
                <a:srgbClr val="0000FF"/>
              </a:solidFill>
            </a:endParaRPr>
          </a:p>
          <a:p>
            <a:endParaRPr lang="en-US" kern="0" dirty="0"/>
          </a:p>
        </p:txBody>
      </p:sp>
      <p:pic>
        <p:nvPicPr>
          <p:cNvPr id="9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13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ms-MY" sz="4400" dirty="0"/>
              <a:t>Klausa-klausa </a:t>
            </a:r>
            <a:r>
              <a:rPr lang="ms-MY" sz="4400" dirty="0" smtClean="0"/>
              <a:t>yang </a:t>
            </a:r>
            <a:r>
              <a:rPr lang="ms-MY" sz="4400" dirty="0"/>
              <a:t>perlu diberikan perhatian: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ms-MY" dirty="0" smtClean="0"/>
          </a:p>
          <a:p>
            <a:pPr marL="1377950" indent="-576263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Bon </a:t>
            </a:r>
            <a:r>
              <a:rPr lang="ms-MY" dirty="0"/>
              <a:t>pelaksanaan;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Waranti </a:t>
            </a:r>
            <a:r>
              <a:rPr lang="ms-MY" dirty="0"/>
              <a:t>atau kualiti barangan;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Jadual </a:t>
            </a:r>
            <a:r>
              <a:rPr lang="ms-MY" dirty="0"/>
              <a:t>penghantaran atau tempoh siap</a:t>
            </a:r>
            <a:r>
              <a:rPr lang="ms-MY" dirty="0" smtClean="0"/>
              <a:t>;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Tempoh </a:t>
            </a:r>
            <a:r>
              <a:rPr lang="ms-MY" dirty="0"/>
              <a:t>tanggungan kecacatan;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Bayaran </a:t>
            </a:r>
            <a:r>
              <a:rPr lang="ms-MY" dirty="0"/>
              <a:t>pendahuluan;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Bayaran </a:t>
            </a:r>
            <a:r>
              <a:rPr lang="ms-MY" dirty="0"/>
              <a:t>kemajuan</a:t>
            </a:r>
            <a:r>
              <a:rPr lang="ms-MY" dirty="0" smtClean="0"/>
              <a:t>;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Pelanjutan </a:t>
            </a:r>
            <a:r>
              <a:rPr lang="ms-MY" dirty="0"/>
              <a:t>atau perubahan kontrak;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Syarat </a:t>
            </a:r>
            <a:r>
              <a:rPr lang="ms-MY" dirty="0"/>
              <a:t>perubahan harga</a:t>
            </a:r>
            <a:r>
              <a:rPr lang="ms-MY" dirty="0" smtClean="0"/>
              <a:t>; </a:t>
            </a:r>
            <a:r>
              <a:rPr lang="ms-MY" dirty="0" smtClean="0">
                <a:solidFill>
                  <a:srgbClr val="FF0000"/>
                </a:solidFill>
              </a:rPr>
              <a:t>XXXXXXXXX</a:t>
            </a:r>
            <a:endParaRPr lang="ms-MY" dirty="0">
              <a:solidFill>
                <a:srgbClr val="FF0000"/>
              </a:solidFill>
            </a:endParaRP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Ganti </a:t>
            </a:r>
            <a:r>
              <a:rPr lang="ms-MY" dirty="0"/>
              <a:t>rugi kelewatan (LAD);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i="1" dirty="0" smtClean="0"/>
              <a:t>Set-off</a:t>
            </a:r>
            <a:r>
              <a:rPr lang="ms-MY" dirty="0" smtClean="0"/>
              <a:t>;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b="1" dirty="0" smtClean="0">
                <a:solidFill>
                  <a:srgbClr val="FF0000"/>
                </a:solidFill>
              </a:rPr>
              <a:t>GST</a:t>
            </a:r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Penamatan </a:t>
            </a:r>
            <a:r>
              <a:rPr lang="ms-MY" dirty="0"/>
              <a:t>kontrak; dan </a:t>
            </a:r>
            <a:endParaRPr lang="ms-MY" dirty="0" smtClean="0"/>
          </a:p>
          <a:p>
            <a:pPr marL="1377950" indent="-576263" algn="just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romanLcPeriod"/>
              <a:defRPr/>
            </a:pPr>
            <a:r>
              <a:rPr lang="ms-MY" dirty="0" smtClean="0"/>
              <a:t>Klausa-klausa </a:t>
            </a:r>
            <a:r>
              <a:rPr lang="ms-MY" dirty="0"/>
              <a:t>lain</a:t>
            </a:r>
            <a:r>
              <a:rPr lang="ms-MY" dirty="0" smtClean="0"/>
              <a:t>.</a:t>
            </a:r>
          </a:p>
          <a:p>
            <a:pPr marL="801687" indent="0" algn="just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ms-MY" b="1" i="1" dirty="0" smtClean="0"/>
              <a:t>(Klausa pendaftaran/taraf sepanjang masa kontrak)</a:t>
            </a:r>
            <a:endParaRPr lang="ms-MY" b="1" i="1" dirty="0"/>
          </a:p>
          <a:p>
            <a:pPr marL="801687" indent="0" algn="just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endParaRPr lang="ms-MY" b="1" dirty="0">
              <a:latin typeface="Albertus Medium" pitchFamily="34" charset="0"/>
            </a:endParaRPr>
          </a:p>
          <a:p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609600"/>
            <a:ext cx="7924800" cy="731838"/>
          </a:xfrm>
          <a:prstGeom prst="roundRect">
            <a:avLst/>
          </a:prstGeom>
          <a:solidFill>
            <a:srgbClr val="FFCC66"/>
          </a:solidFill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KONTRAK FORMAL (</a:t>
            </a:r>
            <a:r>
              <a:rPr lang="en-US" sz="2800" kern="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samb</a:t>
            </a:r>
            <a:r>
              <a:rPr lang="en-US" sz="2800" kern="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US" sz="2800" kern="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2" descr="https://encrypted-tbn2.gstatic.com/images?q=tbn:ANd9GcR1Hb1Yo3CJoBTaqig4f8LimYC7gLIcAIHf2S7W7dPxnyJ6TYolqUr9CT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794"/>
            <a:ext cx="1085850" cy="76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85850" y="6596221"/>
            <a:ext cx="8058150" cy="2462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BAHAGIAN PEROLEHAN KERAJAAN, KEMENTERIAN KEWANGAN MALAYSIA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5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PPT-2</Template>
  <TotalTime>1785</TotalTime>
  <Words>2184</Words>
  <Application>Microsoft Office PowerPoint</Application>
  <PresentationFormat>On-screen Show (4:3)</PresentationFormat>
  <Paragraphs>394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Diseño predeterminado</vt:lpstr>
      <vt:lpstr>PowerPoint Presentation</vt:lpstr>
      <vt:lpstr>PENGURUSAN PEROLEHAN</vt:lpstr>
      <vt:lpstr>KANDUNGAN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>mof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sakinah.jamaludin</dc:creator>
  <cp:lastModifiedBy>ismail.muhamed</cp:lastModifiedBy>
  <cp:revision>149</cp:revision>
  <cp:lastPrinted>2014-09-03T06:06:24Z</cp:lastPrinted>
  <dcterms:created xsi:type="dcterms:W3CDTF">2014-09-03T05:31:15Z</dcterms:created>
  <dcterms:modified xsi:type="dcterms:W3CDTF">2016-08-08T10:06:12Z</dcterms:modified>
</cp:coreProperties>
</file>