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52"/>
  </p:notesMasterIdLst>
  <p:handoutMasterIdLst>
    <p:handoutMasterId r:id="rId53"/>
  </p:handoutMasterIdLst>
  <p:sldIdLst>
    <p:sldId id="257" r:id="rId2"/>
    <p:sldId id="259" r:id="rId3"/>
    <p:sldId id="260" r:id="rId4"/>
    <p:sldId id="302" r:id="rId5"/>
    <p:sldId id="261" r:id="rId6"/>
    <p:sldId id="303" r:id="rId7"/>
    <p:sldId id="262" r:id="rId8"/>
    <p:sldId id="263" r:id="rId9"/>
    <p:sldId id="264" r:id="rId10"/>
    <p:sldId id="265" r:id="rId11"/>
    <p:sldId id="304" r:id="rId12"/>
    <p:sldId id="266" r:id="rId13"/>
    <p:sldId id="267" r:id="rId14"/>
    <p:sldId id="343" r:id="rId15"/>
    <p:sldId id="346" r:id="rId16"/>
    <p:sldId id="344" r:id="rId17"/>
    <p:sldId id="314" r:id="rId18"/>
    <p:sldId id="347" r:id="rId19"/>
    <p:sldId id="273" r:id="rId20"/>
    <p:sldId id="274" r:id="rId21"/>
    <p:sldId id="275" r:id="rId22"/>
    <p:sldId id="276" r:id="rId23"/>
    <p:sldId id="277" r:id="rId24"/>
    <p:sldId id="278" r:id="rId25"/>
    <p:sldId id="305" r:id="rId26"/>
    <p:sldId id="279" r:id="rId27"/>
    <p:sldId id="280" r:id="rId28"/>
    <p:sldId id="306" r:id="rId29"/>
    <p:sldId id="307" r:id="rId30"/>
    <p:sldId id="309" r:id="rId31"/>
    <p:sldId id="308" r:id="rId32"/>
    <p:sldId id="310" r:id="rId33"/>
    <p:sldId id="311" r:id="rId34"/>
    <p:sldId id="281" r:id="rId35"/>
    <p:sldId id="282" r:id="rId36"/>
    <p:sldId id="283" r:id="rId37"/>
    <p:sldId id="312" r:id="rId38"/>
    <p:sldId id="338" r:id="rId39"/>
    <p:sldId id="331" r:id="rId40"/>
    <p:sldId id="326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348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3300"/>
    <a:srgbClr val="000099"/>
    <a:srgbClr val="99CCFF"/>
    <a:srgbClr val="ABE9FF"/>
    <a:srgbClr val="3399FF"/>
    <a:srgbClr val="33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957" autoAdjust="0"/>
  </p:normalViewPr>
  <p:slideViewPr>
    <p:cSldViewPr>
      <p:cViewPr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866CD2-CB74-48B9-9E46-A0AE242CCBD2}" type="doc">
      <dgm:prSet loTypeId="urn:microsoft.com/office/officeart/2005/8/layout/radial1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C83A068-0C67-48A7-9B90-31DA6B8FA8DB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FF00"/>
              </a:solidFill>
              <a:latin typeface="+mn-lt"/>
            </a:rPr>
            <a:t>PEROLEHAN KERAJAAN</a:t>
          </a:r>
          <a:endParaRPr lang="en-US" sz="1800" b="1" dirty="0">
            <a:solidFill>
              <a:srgbClr val="FFFF00"/>
            </a:solidFill>
            <a:latin typeface="+mn-lt"/>
          </a:endParaRPr>
        </a:p>
      </dgm:t>
    </dgm:pt>
    <dgm:pt modelId="{5707E594-0393-4B11-9E59-A0044BAB9380}" type="parTrans" cxnId="{57ACC4B0-DC3D-42FC-9683-7E0208D6EC3C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519985A5-DD18-49CB-B393-C37A729E4625}" type="sibTrans" cxnId="{57ACC4B0-DC3D-42FC-9683-7E0208D6EC3C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2A702DA8-3B7A-4314-BE0B-F17314116808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>
                  <a:lumMod val="95000"/>
                </a:schemeClr>
              </a:solidFill>
              <a:latin typeface="+mn-lt"/>
            </a:rPr>
            <a:t>PENGURUSAN WANG AWAM YANG CEKAP</a:t>
          </a:r>
          <a:endParaRPr lang="en-US" sz="1400" b="1" dirty="0">
            <a:solidFill>
              <a:schemeClr val="bg1">
                <a:lumMod val="95000"/>
              </a:schemeClr>
            </a:solidFill>
            <a:latin typeface="+mn-lt"/>
          </a:endParaRPr>
        </a:p>
      </dgm:t>
    </dgm:pt>
    <dgm:pt modelId="{6337AABE-ABF2-4543-A92E-60EF1EC7E569}" type="parTrans" cxnId="{2C8DF057-0B99-45F0-A3C0-AAF62DC5C699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08392449-2C7A-4E90-8CCE-92416B7AB44B}" type="sibTrans" cxnId="{2C8DF057-0B99-45F0-A3C0-AAF62DC5C699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3AF24558-544A-488D-AE81-47625C9E5CA2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>
                  <a:lumMod val="95000"/>
                </a:schemeClr>
              </a:solidFill>
              <a:latin typeface="+mn-lt"/>
            </a:rPr>
            <a:t>MEWAKILI 15-20% GDP</a:t>
          </a:r>
          <a:endParaRPr lang="en-US" sz="1400" b="1" dirty="0">
            <a:solidFill>
              <a:schemeClr val="bg1">
                <a:lumMod val="95000"/>
              </a:schemeClr>
            </a:solidFill>
            <a:latin typeface="+mn-lt"/>
          </a:endParaRPr>
        </a:p>
      </dgm:t>
    </dgm:pt>
    <dgm:pt modelId="{A9EFAF53-352A-4905-9B3D-EDAAA9EA3254}" type="parTrans" cxnId="{E4E9160D-A54A-448F-90EE-2287C81F8059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4212225A-AA17-43B2-BD20-9A65E8F6DE2E}" type="sibTrans" cxnId="{E4E9160D-A54A-448F-90EE-2287C81F8059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5CCF1577-6FA0-4C24-9541-3F99BE7F2F53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>
                  <a:lumMod val="95000"/>
                </a:schemeClr>
              </a:solidFill>
              <a:latin typeface="+mn-lt"/>
            </a:rPr>
            <a:t>MENJANA EKONOMI – PROJEK &amp; PELUANG PEKERJAAN</a:t>
          </a:r>
          <a:endParaRPr lang="en-US" sz="1400" b="1" dirty="0">
            <a:solidFill>
              <a:schemeClr val="bg1">
                <a:lumMod val="95000"/>
              </a:schemeClr>
            </a:solidFill>
            <a:latin typeface="+mn-lt"/>
          </a:endParaRPr>
        </a:p>
      </dgm:t>
    </dgm:pt>
    <dgm:pt modelId="{D6C4ED21-DECF-46A4-8414-A44ED61FBDFE}" type="parTrans" cxnId="{BF849C83-6AFB-46B3-B016-9722EB18490C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055AE99E-EE88-4E37-B157-AC8632942569}" type="sibTrans" cxnId="{BF849C83-6AFB-46B3-B016-9722EB18490C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0E55F129-8EC4-445D-8514-E4848AA534CF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>
                  <a:lumMod val="95000"/>
                </a:schemeClr>
              </a:solidFill>
              <a:latin typeface="+mn-lt"/>
            </a:rPr>
            <a:t>INOVASI DAN DAYA SAING NEGARA </a:t>
          </a:r>
          <a:endParaRPr lang="en-US" sz="1400" b="1" dirty="0">
            <a:solidFill>
              <a:schemeClr val="bg1">
                <a:lumMod val="95000"/>
              </a:schemeClr>
            </a:solidFill>
            <a:latin typeface="+mn-lt"/>
          </a:endParaRPr>
        </a:p>
      </dgm:t>
    </dgm:pt>
    <dgm:pt modelId="{5D53C2FE-6C46-4C8E-B7F9-CB23BE2D1126}" type="parTrans" cxnId="{7E4B6591-0AB3-498E-AE16-1855B61D6FAE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BF50020A-9DC6-4CFF-81B4-16ED5C169629}" type="sibTrans" cxnId="{7E4B6591-0AB3-498E-AE16-1855B61D6FAE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4979F089-5A24-4889-853E-002A4834F378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>
                  <a:lumMod val="95000"/>
                </a:schemeClr>
              </a:solidFill>
              <a:latin typeface="+mn-lt"/>
            </a:rPr>
            <a:t>MENCAPAI OBJEKTIF SOSIO EKONOMI - BUMIPUTERA</a:t>
          </a:r>
          <a:endParaRPr lang="en-US" sz="1400" b="1" dirty="0">
            <a:solidFill>
              <a:schemeClr val="bg1">
                <a:lumMod val="95000"/>
              </a:schemeClr>
            </a:solidFill>
            <a:latin typeface="+mn-lt"/>
          </a:endParaRPr>
        </a:p>
      </dgm:t>
    </dgm:pt>
    <dgm:pt modelId="{82AB1761-9F44-416E-9E58-ACE6BC0AB0A2}" type="parTrans" cxnId="{E7A07A4D-705C-46B3-A6A9-14C36B2FED34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FC964820-B156-4E7F-8F20-C8F779DE7D65}" type="sibTrans" cxnId="{E7A07A4D-705C-46B3-A6A9-14C36B2FED34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DBB397CA-6A8C-4E44-869C-9841E21CCAB9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>
                  <a:lumMod val="95000"/>
                </a:schemeClr>
              </a:solidFill>
              <a:latin typeface="+mn-lt"/>
            </a:rPr>
            <a:t>PEMANGKIN USAHA RANGSANGAN EKONOMI</a:t>
          </a:r>
          <a:endParaRPr lang="en-US" sz="1400" b="1" dirty="0">
            <a:solidFill>
              <a:schemeClr val="bg1">
                <a:lumMod val="95000"/>
              </a:schemeClr>
            </a:solidFill>
            <a:latin typeface="+mn-lt"/>
          </a:endParaRPr>
        </a:p>
      </dgm:t>
    </dgm:pt>
    <dgm:pt modelId="{CC3331C4-6A7F-4684-A6FF-11F59869B381}" type="parTrans" cxnId="{3E774388-3ECC-4E26-AE62-67143CDC382F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F8E41605-3CDC-4B46-A416-071A6F90C62F}" type="sibTrans" cxnId="{3E774388-3ECC-4E26-AE62-67143CDC382F}">
      <dgm:prSet/>
      <dgm:spPr/>
      <dgm:t>
        <a:bodyPr/>
        <a:lstStyle/>
        <a:p>
          <a:endParaRPr lang="en-US">
            <a:solidFill>
              <a:schemeClr val="bg1">
                <a:lumMod val="95000"/>
              </a:schemeClr>
            </a:solidFill>
          </a:endParaRPr>
        </a:p>
      </dgm:t>
    </dgm:pt>
    <dgm:pt modelId="{875C5DB1-D3F2-4DED-A297-C3C9CB529885}" type="pres">
      <dgm:prSet presAssocID="{A0866CD2-CB74-48B9-9E46-A0AE242CCBD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0604BA-15F2-4ED3-8CA8-426BEEDABADD}" type="pres">
      <dgm:prSet presAssocID="{9C83A068-0C67-48A7-9B90-31DA6B8FA8DB}" presName="centerShape" presStyleLbl="node0" presStyleIdx="0" presStyleCnt="1" custScaleX="161369" custLinFactNeighborX="461" custLinFactNeighborY="4"/>
      <dgm:spPr/>
      <dgm:t>
        <a:bodyPr/>
        <a:lstStyle/>
        <a:p>
          <a:endParaRPr lang="en-US"/>
        </a:p>
      </dgm:t>
    </dgm:pt>
    <dgm:pt modelId="{A0086D7E-E505-4DA1-A346-49DA0FC45E9A}" type="pres">
      <dgm:prSet presAssocID="{6337AABE-ABF2-4543-A92E-60EF1EC7E569}" presName="Name9" presStyleLbl="parChTrans1D2" presStyleIdx="0" presStyleCnt="6"/>
      <dgm:spPr/>
      <dgm:t>
        <a:bodyPr/>
        <a:lstStyle/>
        <a:p>
          <a:endParaRPr lang="en-US"/>
        </a:p>
      </dgm:t>
    </dgm:pt>
    <dgm:pt modelId="{EA3B986E-B69C-47E7-9371-868BBE6DF83E}" type="pres">
      <dgm:prSet presAssocID="{6337AABE-ABF2-4543-A92E-60EF1EC7E569}" presName="connTx" presStyleLbl="parChTrans1D2" presStyleIdx="0" presStyleCnt="6"/>
      <dgm:spPr/>
      <dgm:t>
        <a:bodyPr/>
        <a:lstStyle/>
        <a:p>
          <a:endParaRPr lang="en-US"/>
        </a:p>
      </dgm:t>
    </dgm:pt>
    <dgm:pt modelId="{2F367BDB-9D7C-4BD2-B706-C3509FFD1FB0}" type="pres">
      <dgm:prSet presAssocID="{2A702DA8-3B7A-4314-BE0B-F17314116808}" presName="node" presStyleLbl="node1" presStyleIdx="0" presStyleCnt="6" custScaleX="12834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3E19F9E6-9689-4C96-A995-AADB0B98EBA0}" type="pres">
      <dgm:prSet presAssocID="{A9EFAF53-352A-4905-9B3D-EDAAA9EA3254}" presName="Name9" presStyleLbl="parChTrans1D2" presStyleIdx="1" presStyleCnt="6"/>
      <dgm:spPr/>
      <dgm:t>
        <a:bodyPr/>
        <a:lstStyle/>
        <a:p>
          <a:endParaRPr lang="en-US"/>
        </a:p>
      </dgm:t>
    </dgm:pt>
    <dgm:pt modelId="{F30413BF-11F5-46FB-9C5B-E398E0CB671E}" type="pres">
      <dgm:prSet presAssocID="{A9EFAF53-352A-4905-9B3D-EDAAA9EA3254}" presName="connTx" presStyleLbl="parChTrans1D2" presStyleIdx="1" presStyleCnt="6"/>
      <dgm:spPr/>
      <dgm:t>
        <a:bodyPr/>
        <a:lstStyle/>
        <a:p>
          <a:endParaRPr lang="en-US"/>
        </a:p>
      </dgm:t>
    </dgm:pt>
    <dgm:pt modelId="{71E85C8F-4616-4D12-9D61-C82E8F6C70B3}" type="pres">
      <dgm:prSet presAssocID="{3AF24558-544A-488D-AE81-47625C9E5CA2}" presName="node" presStyleLbl="node1" presStyleIdx="1" presStyleCnt="6" custScaleX="128349" custRadScaleRad="136521" custRadScaleInc="2838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0500C27-B4AC-4F0F-80D1-4D5062CBAA79}" type="pres">
      <dgm:prSet presAssocID="{D6C4ED21-DECF-46A4-8414-A44ED61FBDFE}" presName="Name9" presStyleLbl="parChTrans1D2" presStyleIdx="2" presStyleCnt="6"/>
      <dgm:spPr/>
      <dgm:t>
        <a:bodyPr/>
        <a:lstStyle/>
        <a:p>
          <a:endParaRPr lang="en-US"/>
        </a:p>
      </dgm:t>
    </dgm:pt>
    <dgm:pt modelId="{F0B63E84-AC68-4887-B6BC-606CF556CDD3}" type="pres">
      <dgm:prSet presAssocID="{D6C4ED21-DECF-46A4-8414-A44ED61FBDFE}" presName="connTx" presStyleLbl="parChTrans1D2" presStyleIdx="2" presStyleCnt="6"/>
      <dgm:spPr/>
      <dgm:t>
        <a:bodyPr/>
        <a:lstStyle/>
        <a:p>
          <a:endParaRPr lang="en-US"/>
        </a:p>
      </dgm:t>
    </dgm:pt>
    <dgm:pt modelId="{17374227-D5C5-455B-A493-F2569F034B74}" type="pres">
      <dgm:prSet presAssocID="{5CCF1577-6FA0-4C24-9541-3F99BE7F2F53}" presName="node" presStyleLbl="node1" presStyleIdx="2" presStyleCnt="6" custScaleX="128349" custRadScaleRad="143653" custRadScaleInc="-2954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76E3ACD3-CB57-48B4-BDB6-FA1577033253}" type="pres">
      <dgm:prSet presAssocID="{5D53C2FE-6C46-4C8E-B7F9-CB23BE2D1126}" presName="Name9" presStyleLbl="parChTrans1D2" presStyleIdx="3" presStyleCnt="6"/>
      <dgm:spPr/>
      <dgm:t>
        <a:bodyPr/>
        <a:lstStyle/>
        <a:p>
          <a:endParaRPr lang="en-US"/>
        </a:p>
      </dgm:t>
    </dgm:pt>
    <dgm:pt modelId="{50166F36-90E1-478A-BF1A-FCC6BF10628B}" type="pres">
      <dgm:prSet presAssocID="{5D53C2FE-6C46-4C8E-B7F9-CB23BE2D1126}" presName="connTx" presStyleLbl="parChTrans1D2" presStyleIdx="3" presStyleCnt="6"/>
      <dgm:spPr/>
      <dgm:t>
        <a:bodyPr/>
        <a:lstStyle/>
        <a:p>
          <a:endParaRPr lang="en-US"/>
        </a:p>
      </dgm:t>
    </dgm:pt>
    <dgm:pt modelId="{D2C51BCA-5D5D-42E6-8B7A-AEFD33CDBA0E}" type="pres">
      <dgm:prSet presAssocID="{0E55F129-8EC4-445D-8514-E4848AA534CF}" presName="node" presStyleLbl="node1" presStyleIdx="3" presStyleCnt="6" custScaleX="12834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E12A4DA7-902D-43FF-9AB8-D40754FE630D}" type="pres">
      <dgm:prSet presAssocID="{82AB1761-9F44-416E-9E58-ACE6BC0AB0A2}" presName="Name9" presStyleLbl="parChTrans1D2" presStyleIdx="4" presStyleCnt="6"/>
      <dgm:spPr/>
      <dgm:t>
        <a:bodyPr/>
        <a:lstStyle/>
        <a:p>
          <a:endParaRPr lang="en-US"/>
        </a:p>
      </dgm:t>
    </dgm:pt>
    <dgm:pt modelId="{443A9433-2A35-4783-9DFF-5A1CC45ABB22}" type="pres">
      <dgm:prSet presAssocID="{82AB1761-9F44-416E-9E58-ACE6BC0AB0A2}" presName="connTx" presStyleLbl="parChTrans1D2" presStyleIdx="4" presStyleCnt="6"/>
      <dgm:spPr/>
      <dgm:t>
        <a:bodyPr/>
        <a:lstStyle/>
        <a:p>
          <a:endParaRPr lang="en-US"/>
        </a:p>
      </dgm:t>
    </dgm:pt>
    <dgm:pt modelId="{509A2008-9428-4C09-A405-C721E5F07491}" type="pres">
      <dgm:prSet presAssocID="{4979F089-5A24-4889-853E-002A4834F378}" presName="node" presStyleLbl="node1" presStyleIdx="4" presStyleCnt="6" custScaleX="128349" custRadScaleRad="143209" custRadScaleInc="3188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389D25E6-6873-42E6-AB3B-1E4CEF3C792D}" type="pres">
      <dgm:prSet presAssocID="{CC3331C4-6A7F-4684-A6FF-11F59869B381}" presName="Name9" presStyleLbl="parChTrans1D2" presStyleIdx="5" presStyleCnt="6"/>
      <dgm:spPr/>
      <dgm:t>
        <a:bodyPr/>
        <a:lstStyle/>
        <a:p>
          <a:endParaRPr lang="en-US"/>
        </a:p>
      </dgm:t>
    </dgm:pt>
    <dgm:pt modelId="{E3B736FF-E079-4F16-B181-1B0BA7B19169}" type="pres">
      <dgm:prSet presAssocID="{CC3331C4-6A7F-4684-A6FF-11F59869B381}" presName="connTx" presStyleLbl="parChTrans1D2" presStyleIdx="5" presStyleCnt="6"/>
      <dgm:spPr/>
      <dgm:t>
        <a:bodyPr/>
        <a:lstStyle/>
        <a:p>
          <a:endParaRPr lang="en-US"/>
        </a:p>
      </dgm:t>
    </dgm:pt>
    <dgm:pt modelId="{BD84F6E5-1AE0-46BA-86FD-055DB847CFA1}" type="pres">
      <dgm:prSet presAssocID="{DBB397CA-6A8C-4E44-869C-9841E21CCAB9}" presName="node" presStyleLbl="node1" presStyleIdx="5" presStyleCnt="6" custScaleX="128349" custRadScaleRad="143209" custRadScaleInc="-3188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2DD761D2-6621-427A-ABA2-21E76BFBE7B3}" type="presOf" srcId="{2A702DA8-3B7A-4314-BE0B-F17314116808}" destId="{2F367BDB-9D7C-4BD2-B706-C3509FFD1FB0}" srcOrd="0" destOrd="0" presId="urn:microsoft.com/office/officeart/2005/8/layout/radial1"/>
    <dgm:cxn modelId="{086F7B27-E35F-40CF-B2F1-136F49348F69}" type="presOf" srcId="{0E55F129-8EC4-445D-8514-E4848AA534CF}" destId="{D2C51BCA-5D5D-42E6-8B7A-AEFD33CDBA0E}" srcOrd="0" destOrd="0" presId="urn:microsoft.com/office/officeart/2005/8/layout/radial1"/>
    <dgm:cxn modelId="{E7A07A4D-705C-46B3-A6A9-14C36B2FED34}" srcId="{9C83A068-0C67-48A7-9B90-31DA6B8FA8DB}" destId="{4979F089-5A24-4889-853E-002A4834F378}" srcOrd="4" destOrd="0" parTransId="{82AB1761-9F44-416E-9E58-ACE6BC0AB0A2}" sibTransId="{FC964820-B156-4E7F-8F20-C8F779DE7D65}"/>
    <dgm:cxn modelId="{F5EF74A3-7B82-45DA-B0E9-B76E2056B434}" type="presOf" srcId="{6337AABE-ABF2-4543-A92E-60EF1EC7E569}" destId="{EA3B986E-B69C-47E7-9371-868BBE6DF83E}" srcOrd="1" destOrd="0" presId="urn:microsoft.com/office/officeart/2005/8/layout/radial1"/>
    <dgm:cxn modelId="{5FFCD78E-41A5-47F7-A44D-CDDF5C64D808}" type="presOf" srcId="{82AB1761-9F44-416E-9E58-ACE6BC0AB0A2}" destId="{443A9433-2A35-4783-9DFF-5A1CC45ABB22}" srcOrd="1" destOrd="0" presId="urn:microsoft.com/office/officeart/2005/8/layout/radial1"/>
    <dgm:cxn modelId="{D0DD9609-0DA0-44CB-AF52-F1FAACFD5F9D}" type="presOf" srcId="{D6C4ED21-DECF-46A4-8414-A44ED61FBDFE}" destId="{F0B63E84-AC68-4887-B6BC-606CF556CDD3}" srcOrd="1" destOrd="0" presId="urn:microsoft.com/office/officeart/2005/8/layout/radial1"/>
    <dgm:cxn modelId="{08DC0363-A756-4DCC-A217-8D7630779DB0}" type="presOf" srcId="{3AF24558-544A-488D-AE81-47625C9E5CA2}" destId="{71E85C8F-4616-4D12-9D61-C82E8F6C70B3}" srcOrd="0" destOrd="0" presId="urn:microsoft.com/office/officeart/2005/8/layout/radial1"/>
    <dgm:cxn modelId="{F1863CBA-1FA8-44CC-BBAA-E60DE1B3FDD7}" type="presOf" srcId="{DBB397CA-6A8C-4E44-869C-9841E21CCAB9}" destId="{BD84F6E5-1AE0-46BA-86FD-055DB847CFA1}" srcOrd="0" destOrd="0" presId="urn:microsoft.com/office/officeart/2005/8/layout/radial1"/>
    <dgm:cxn modelId="{9BA88C7D-6405-4336-A2CF-86F82F2F4179}" type="presOf" srcId="{A0866CD2-CB74-48B9-9E46-A0AE242CCBD2}" destId="{875C5DB1-D3F2-4DED-A297-C3C9CB529885}" srcOrd="0" destOrd="0" presId="urn:microsoft.com/office/officeart/2005/8/layout/radial1"/>
    <dgm:cxn modelId="{7E4B6591-0AB3-498E-AE16-1855B61D6FAE}" srcId="{9C83A068-0C67-48A7-9B90-31DA6B8FA8DB}" destId="{0E55F129-8EC4-445D-8514-E4848AA534CF}" srcOrd="3" destOrd="0" parTransId="{5D53C2FE-6C46-4C8E-B7F9-CB23BE2D1126}" sibTransId="{BF50020A-9DC6-4CFF-81B4-16ED5C169629}"/>
    <dgm:cxn modelId="{91EEF86F-DA02-4608-B276-DD707377FEEE}" type="presOf" srcId="{A9EFAF53-352A-4905-9B3D-EDAAA9EA3254}" destId="{3E19F9E6-9689-4C96-A995-AADB0B98EBA0}" srcOrd="0" destOrd="0" presId="urn:microsoft.com/office/officeart/2005/8/layout/radial1"/>
    <dgm:cxn modelId="{2778D611-53B1-4981-9DBE-53D8ADDBEE1E}" type="presOf" srcId="{A9EFAF53-352A-4905-9B3D-EDAAA9EA3254}" destId="{F30413BF-11F5-46FB-9C5B-E398E0CB671E}" srcOrd="1" destOrd="0" presId="urn:microsoft.com/office/officeart/2005/8/layout/radial1"/>
    <dgm:cxn modelId="{CD9AC510-0D4D-49D7-959A-ED163913C1CB}" type="presOf" srcId="{4979F089-5A24-4889-853E-002A4834F378}" destId="{509A2008-9428-4C09-A405-C721E5F07491}" srcOrd="0" destOrd="0" presId="urn:microsoft.com/office/officeart/2005/8/layout/radial1"/>
    <dgm:cxn modelId="{70D61F22-DCC7-487B-9015-3D560EF647DC}" type="presOf" srcId="{CC3331C4-6A7F-4684-A6FF-11F59869B381}" destId="{E3B736FF-E079-4F16-B181-1B0BA7B19169}" srcOrd="1" destOrd="0" presId="urn:microsoft.com/office/officeart/2005/8/layout/radial1"/>
    <dgm:cxn modelId="{1BF70AD8-34E5-4873-9C49-D23B4109E543}" type="presOf" srcId="{5D53C2FE-6C46-4C8E-B7F9-CB23BE2D1126}" destId="{76E3ACD3-CB57-48B4-BDB6-FA1577033253}" srcOrd="0" destOrd="0" presId="urn:microsoft.com/office/officeart/2005/8/layout/radial1"/>
    <dgm:cxn modelId="{BF849C83-6AFB-46B3-B016-9722EB18490C}" srcId="{9C83A068-0C67-48A7-9B90-31DA6B8FA8DB}" destId="{5CCF1577-6FA0-4C24-9541-3F99BE7F2F53}" srcOrd="2" destOrd="0" parTransId="{D6C4ED21-DECF-46A4-8414-A44ED61FBDFE}" sibTransId="{055AE99E-EE88-4E37-B157-AC8632942569}"/>
    <dgm:cxn modelId="{E4E9160D-A54A-448F-90EE-2287C81F8059}" srcId="{9C83A068-0C67-48A7-9B90-31DA6B8FA8DB}" destId="{3AF24558-544A-488D-AE81-47625C9E5CA2}" srcOrd="1" destOrd="0" parTransId="{A9EFAF53-352A-4905-9B3D-EDAAA9EA3254}" sibTransId="{4212225A-AA17-43B2-BD20-9A65E8F6DE2E}"/>
    <dgm:cxn modelId="{3E774388-3ECC-4E26-AE62-67143CDC382F}" srcId="{9C83A068-0C67-48A7-9B90-31DA6B8FA8DB}" destId="{DBB397CA-6A8C-4E44-869C-9841E21CCAB9}" srcOrd="5" destOrd="0" parTransId="{CC3331C4-6A7F-4684-A6FF-11F59869B381}" sibTransId="{F8E41605-3CDC-4B46-A416-071A6F90C62F}"/>
    <dgm:cxn modelId="{188E5BDA-F1B4-482A-BCBC-60485B7EE0CA}" type="presOf" srcId="{5CCF1577-6FA0-4C24-9541-3F99BE7F2F53}" destId="{17374227-D5C5-455B-A493-F2569F034B74}" srcOrd="0" destOrd="0" presId="urn:microsoft.com/office/officeart/2005/8/layout/radial1"/>
    <dgm:cxn modelId="{3A438DF8-D99A-4BD3-9243-74582E3BDA99}" type="presOf" srcId="{D6C4ED21-DECF-46A4-8414-A44ED61FBDFE}" destId="{C0500C27-B4AC-4F0F-80D1-4D5062CBAA79}" srcOrd="0" destOrd="0" presId="urn:microsoft.com/office/officeart/2005/8/layout/radial1"/>
    <dgm:cxn modelId="{BF7330CC-2239-4D12-9CEF-04BA85EE1333}" type="presOf" srcId="{6337AABE-ABF2-4543-A92E-60EF1EC7E569}" destId="{A0086D7E-E505-4DA1-A346-49DA0FC45E9A}" srcOrd="0" destOrd="0" presId="urn:microsoft.com/office/officeart/2005/8/layout/radial1"/>
    <dgm:cxn modelId="{02A1C4B7-CCB5-4531-841F-D4817E82E87D}" type="presOf" srcId="{9C83A068-0C67-48A7-9B90-31DA6B8FA8DB}" destId="{A00604BA-15F2-4ED3-8CA8-426BEEDABADD}" srcOrd="0" destOrd="0" presId="urn:microsoft.com/office/officeart/2005/8/layout/radial1"/>
    <dgm:cxn modelId="{7338C55B-44EC-4B0F-B98B-F46BA83D2C0F}" type="presOf" srcId="{82AB1761-9F44-416E-9E58-ACE6BC0AB0A2}" destId="{E12A4DA7-902D-43FF-9AB8-D40754FE630D}" srcOrd="0" destOrd="0" presId="urn:microsoft.com/office/officeart/2005/8/layout/radial1"/>
    <dgm:cxn modelId="{57ACC4B0-DC3D-42FC-9683-7E0208D6EC3C}" srcId="{A0866CD2-CB74-48B9-9E46-A0AE242CCBD2}" destId="{9C83A068-0C67-48A7-9B90-31DA6B8FA8DB}" srcOrd="0" destOrd="0" parTransId="{5707E594-0393-4B11-9E59-A0044BAB9380}" sibTransId="{519985A5-DD18-49CB-B393-C37A729E4625}"/>
    <dgm:cxn modelId="{2C8DF057-0B99-45F0-A3C0-AAF62DC5C699}" srcId="{9C83A068-0C67-48A7-9B90-31DA6B8FA8DB}" destId="{2A702DA8-3B7A-4314-BE0B-F17314116808}" srcOrd="0" destOrd="0" parTransId="{6337AABE-ABF2-4543-A92E-60EF1EC7E569}" sibTransId="{08392449-2C7A-4E90-8CCE-92416B7AB44B}"/>
    <dgm:cxn modelId="{7B5C6377-E1DC-494B-B522-54F924CC2C22}" type="presOf" srcId="{CC3331C4-6A7F-4684-A6FF-11F59869B381}" destId="{389D25E6-6873-42E6-AB3B-1E4CEF3C792D}" srcOrd="0" destOrd="0" presId="urn:microsoft.com/office/officeart/2005/8/layout/radial1"/>
    <dgm:cxn modelId="{63DB54CF-AEED-46E5-9A8B-F48DFFC4A717}" type="presOf" srcId="{5D53C2FE-6C46-4C8E-B7F9-CB23BE2D1126}" destId="{50166F36-90E1-478A-BF1A-FCC6BF10628B}" srcOrd="1" destOrd="0" presId="urn:microsoft.com/office/officeart/2005/8/layout/radial1"/>
    <dgm:cxn modelId="{6C33BC95-482D-459A-8A2A-7633ADEA3C05}" type="presParOf" srcId="{875C5DB1-D3F2-4DED-A297-C3C9CB529885}" destId="{A00604BA-15F2-4ED3-8CA8-426BEEDABADD}" srcOrd="0" destOrd="0" presId="urn:microsoft.com/office/officeart/2005/8/layout/radial1"/>
    <dgm:cxn modelId="{6B9995BD-C5B5-4543-8FE1-6245DB4B7276}" type="presParOf" srcId="{875C5DB1-D3F2-4DED-A297-C3C9CB529885}" destId="{A0086D7E-E505-4DA1-A346-49DA0FC45E9A}" srcOrd="1" destOrd="0" presId="urn:microsoft.com/office/officeart/2005/8/layout/radial1"/>
    <dgm:cxn modelId="{6D7EB577-B0B0-483F-B1C5-402BD923E43E}" type="presParOf" srcId="{A0086D7E-E505-4DA1-A346-49DA0FC45E9A}" destId="{EA3B986E-B69C-47E7-9371-868BBE6DF83E}" srcOrd="0" destOrd="0" presId="urn:microsoft.com/office/officeart/2005/8/layout/radial1"/>
    <dgm:cxn modelId="{F3FF14D1-9EF7-4896-AE5F-693F96981C79}" type="presParOf" srcId="{875C5DB1-D3F2-4DED-A297-C3C9CB529885}" destId="{2F367BDB-9D7C-4BD2-B706-C3509FFD1FB0}" srcOrd="2" destOrd="0" presId="urn:microsoft.com/office/officeart/2005/8/layout/radial1"/>
    <dgm:cxn modelId="{1095830F-EBAF-4509-9255-D7D02A693BD4}" type="presParOf" srcId="{875C5DB1-D3F2-4DED-A297-C3C9CB529885}" destId="{3E19F9E6-9689-4C96-A995-AADB0B98EBA0}" srcOrd="3" destOrd="0" presId="urn:microsoft.com/office/officeart/2005/8/layout/radial1"/>
    <dgm:cxn modelId="{8D350CEF-D345-4FC1-8BE6-04B85209FB82}" type="presParOf" srcId="{3E19F9E6-9689-4C96-A995-AADB0B98EBA0}" destId="{F30413BF-11F5-46FB-9C5B-E398E0CB671E}" srcOrd="0" destOrd="0" presId="urn:microsoft.com/office/officeart/2005/8/layout/radial1"/>
    <dgm:cxn modelId="{FA612B66-7BF7-44CA-A50C-B2794A343D4C}" type="presParOf" srcId="{875C5DB1-D3F2-4DED-A297-C3C9CB529885}" destId="{71E85C8F-4616-4D12-9D61-C82E8F6C70B3}" srcOrd="4" destOrd="0" presId="urn:microsoft.com/office/officeart/2005/8/layout/radial1"/>
    <dgm:cxn modelId="{3229A805-884B-47DF-B8B5-C3428A10EC25}" type="presParOf" srcId="{875C5DB1-D3F2-4DED-A297-C3C9CB529885}" destId="{C0500C27-B4AC-4F0F-80D1-4D5062CBAA79}" srcOrd="5" destOrd="0" presId="urn:microsoft.com/office/officeart/2005/8/layout/radial1"/>
    <dgm:cxn modelId="{09B16CCA-32DC-4AD8-9CB6-23CC18188F03}" type="presParOf" srcId="{C0500C27-B4AC-4F0F-80D1-4D5062CBAA79}" destId="{F0B63E84-AC68-4887-B6BC-606CF556CDD3}" srcOrd="0" destOrd="0" presId="urn:microsoft.com/office/officeart/2005/8/layout/radial1"/>
    <dgm:cxn modelId="{401365C0-68BF-4AF2-B190-CE8D4869CC7A}" type="presParOf" srcId="{875C5DB1-D3F2-4DED-A297-C3C9CB529885}" destId="{17374227-D5C5-455B-A493-F2569F034B74}" srcOrd="6" destOrd="0" presId="urn:microsoft.com/office/officeart/2005/8/layout/radial1"/>
    <dgm:cxn modelId="{10556A8F-2753-4997-96DC-708E129A3448}" type="presParOf" srcId="{875C5DB1-D3F2-4DED-A297-C3C9CB529885}" destId="{76E3ACD3-CB57-48B4-BDB6-FA1577033253}" srcOrd="7" destOrd="0" presId="urn:microsoft.com/office/officeart/2005/8/layout/radial1"/>
    <dgm:cxn modelId="{EC610F22-DDB7-47F8-9C93-34107FDE058C}" type="presParOf" srcId="{76E3ACD3-CB57-48B4-BDB6-FA1577033253}" destId="{50166F36-90E1-478A-BF1A-FCC6BF10628B}" srcOrd="0" destOrd="0" presId="urn:microsoft.com/office/officeart/2005/8/layout/radial1"/>
    <dgm:cxn modelId="{FF66DD99-3116-4CBD-9A70-4B991B030085}" type="presParOf" srcId="{875C5DB1-D3F2-4DED-A297-C3C9CB529885}" destId="{D2C51BCA-5D5D-42E6-8B7A-AEFD33CDBA0E}" srcOrd="8" destOrd="0" presId="urn:microsoft.com/office/officeart/2005/8/layout/radial1"/>
    <dgm:cxn modelId="{AB3DEF60-F718-4E8A-BB56-E5811FB48804}" type="presParOf" srcId="{875C5DB1-D3F2-4DED-A297-C3C9CB529885}" destId="{E12A4DA7-902D-43FF-9AB8-D40754FE630D}" srcOrd="9" destOrd="0" presId="urn:microsoft.com/office/officeart/2005/8/layout/radial1"/>
    <dgm:cxn modelId="{52A63882-E566-45B3-AC7C-1C744D6C5ABD}" type="presParOf" srcId="{E12A4DA7-902D-43FF-9AB8-D40754FE630D}" destId="{443A9433-2A35-4783-9DFF-5A1CC45ABB22}" srcOrd="0" destOrd="0" presId="urn:microsoft.com/office/officeart/2005/8/layout/radial1"/>
    <dgm:cxn modelId="{CDFC364E-914C-48C5-BCC2-2CE9AD9CCA65}" type="presParOf" srcId="{875C5DB1-D3F2-4DED-A297-C3C9CB529885}" destId="{509A2008-9428-4C09-A405-C721E5F07491}" srcOrd="10" destOrd="0" presId="urn:microsoft.com/office/officeart/2005/8/layout/radial1"/>
    <dgm:cxn modelId="{BA45D9B4-0E31-4202-977E-15D08BB19CB0}" type="presParOf" srcId="{875C5DB1-D3F2-4DED-A297-C3C9CB529885}" destId="{389D25E6-6873-42E6-AB3B-1E4CEF3C792D}" srcOrd="11" destOrd="0" presId="urn:microsoft.com/office/officeart/2005/8/layout/radial1"/>
    <dgm:cxn modelId="{025610DB-9032-4BB8-BF52-A74173B18E32}" type="presParOf" srcId="{389D25E6-6873-42E6-AB3B-1E4CEF3C792D}" destId="{E3B736FF-E079-4F16-B181-1B0BA7B19169}" srcOrd="0" destOrd="0" presId="urn:microsoft.com/office/officeart/2005/8/layout/radial1"/>
    <dgm:cxn modelId="{524BE86C-027B-4540-A4C0-5BB69A5177EF}" type="presParOf" srcId="{875C5DB1-D3F2-4DED-A297-C3C9CB529885}" destId="{BD84F6E5-1AE0-46BA-86FD-055DB847CFA1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B5E8FF-5411-4FE7-A6FF-DA3592F83100}" type="doc">
      <dgm:prSet loTypeId="urn:microsoft.com/office/officeart/2005/8/layout/radial5" loCatId="cycle" qsTypeId="urn:microsoft.com/office/officeart/2005/8/quickstyle/simple2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B8E28295-6949-4444-9948-C6ADCBBAC702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b="1" cap="none" spc="300" dirty="0" smtClean="0">
              <a:ln w="11430" cmpd="sng"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</a:rPr>
            <a:t>PEROLEHAN</a:t>
          </a:r>
          <a:endParaRPr lang="en-US" sz="2400" b="1" cap="none" spc="300" dirty="0">
            <a:ln w="11430" cmpd="sng">
              <a:prstDash val="solid"/>
              <a:miter lim="800000"/>
            </a:ln>
            <a:effectLst>
              <a:glow rad="45500">
                <a:schemeClr val="accent1">
                  <a:satMod val="220000"/>
                  <a:alpha val="35000"/>
                </a:schemeClr>
              </a:glow>
            </a:effectLst>
            <a:latin typeface="+mj-lt"/>
          </a:endParaRPr>
        </a:p>
      </dgm:t>
    </dgm:pt>
    <dgm:pt modelId="{EC3CF7CE-2436-4377-B1B1-4F7327B405B1}" type="parTrans" cxnId="{54CA5784-14A8-4C8F-ABBA-98D54AD347E9}">
      <dgm:prSet/>
      <dgm:spPr/>
      <dgm:t>
        <a:bodyPr/>
        <a:lstStyle/>
        <a:p>
          <a:endParaRPr lang="en-US"/>
        </a:p>
      </dgm:t>
    </dgm:pt>
    <dgm:pt modelId="{CAFF8B4B-E0F0-443F-B996-4D92EFCEA99A}" type="sibTrans" cxnId="{54CA5784-14A8-4C8F-ABBA-98D54AD347E9}">
      <dgm:prSet/>
      <dgm:spPr/>
      <dgm:t>
        <a:bodyPr/>
        <a:lstStyle/>
        <a:p>
          <a:endParaRPr lang="en-US"/>
        </a:p>
      </dgm:t>
    </dgm:pt>
    <dgm:pt modelId="{D8F6F04E-96AD-48A2-B010-03CD2458BE3A}">
      <dgm:prSet phldrT="[Text]" custT="1"/>
      <dgm:spPr/>
      <dgm:t>
        <a:bodyPr/>
        <a:lstStyle/>
        <a:p>
          <a:r>
            <a:rPr lang="en-US" sz="1600" dirty="0" smtClean="0"/>
            <a:t>BEKALAN</a:t>
          </a:r>
          <a:endParaRPr lang="en-US" sz="1600" dirty="0"/>
        </a:p>
      </dgm:t>
    </dgm:pt>
    <dgm:pt modelId="{58457476-35CA-4A81-8691-AAF72A57716A}" type="parTrans" cxnId="{A5C6652B-0554-4DB6-9B06-00C20774B7DA}">
      <dgm:prSet/>
      <dgm:spPr/>
      <dgm:t>
        <a:bodyPr/>
        <a:lstStyle/>
        <a:p>
          <a:endParaRPr lang="en-US"/>
        </a:p>
      </dgm:t>
    </dgm:pt>
    <dgm:pt modelId="{317FBE41-EE84-4B5C-B5B0-55E53D413629}" type="sibTrans" cxnId="{A5C6652B-0554-4DB6-9B06-00C20774B7DA}">
      <dgm:prSet/>
      <dgm:spPr/>
      <dgm:t>
        <a:bodyPr/>
        <a:lstStyle/>
        <a:p>
          <a:endParaRPr lang="en-US"/>
        </a:p>
      </dgm:t>
    </dgm:pt>
    <dgm:pt modelId="{3A4CA1E9-10C7-4034-A1C2-BA16A081531B}">
      <dgm:prSet phldrT="[Text]" custT="1"/>
      <dgm:spPr/>
      <dgm:t>
        <a:bodyPr/>
        <a:lstStyle/>
        <a:p>
          <a:r>
            <a:rPr lang="en-US" sz="1600" smtClean="0"/>
            <a:t>PERKHIDMATAN</a:t>
          </a:r>
          <a:endParaRPr lang="en-US" sz="1600" dirty="0"/>
        </a:p>
      </dgm:t>
    </dgm:pt>
    <dgm:pt modelId="{E5EBBB14-7FBA-4B8B-9BA2-0F4834B5F1EE}" type="parTrans" cxnId="{3FCA111C-7B63-4AFF-910B-B1B07B59F8C3}">
      <dgm:prSet/>
      <dgm:spPr/>
      <dgm:t>
        <a:bodyPr/>
        <a:lstStyle/>
        <a:p>
          <a:endParaRPr lang="en-US"/>
        </a:p>
      </dgm:t>
    </dgm:pt>
    <dgm:pt modelId="{B3FD3238-DCE2-4032-B153-F81F06F0EFBD}" type="sibTrans" cxnId="{3FCA111C-7B63-4AFF-910B-B1B07B59F8C3}">
      <dgm:prSet/>
      <dgm:spPr/>
      <dgm:t>
        <a:bodyPr/>
        <a:lstStyle/>
        <a:p>
          <a:endParaRPr lang="en-US"/>
        </a:p>
      </dgm:t>
    </dgm:pt>
    <dgm:pt modelId="{53F011D6-C710-45F8-ADCD-30DCC7E09EA8}">
      <dgm:prSet phldrT="[Text]" custT="1"/>
      <dgm:spPr/>
      <dgm:t>
        <a:bodyPr/>
        <a:lstStyle/>
        <a:p>
          <a:r>
            <a:rPr lang="en-US" sz="1600" dirty="0" smtClean="0"/>
            <a:t>KERJA</a:t>
          </a:r>
          <a:endParaRPr lang="en-US" sz="1600" dirty="0"/>
        </a:p>
      </dgm:t>
    </dgm:pt>
    <dgm:pt modelId="{80B78361-9EE4-4CEB-8932-CB4B34755F3E}" type="parTrans" cxnId="{134C17DE-9F3C-4F60-8775-7210BFB85B73}">
      <dgm:prSet/>
      <dgm:spPr/>
      <dgm:t>
        <a:bodyPr/>
        <a:lstStyle/>
        <a:p>
          <a:endParaRPr lang="en-US"/>
        </a:p>
      </dgm:t>
    </dgm:pt>
    <dgm:pt modelId="{AA71DCD2-6D8E-45CB-A5AE-49AE9D8C733D}" type="sibTrans" cxnId="{134C17DE-9F3C-4F60-8775-7210BFB85B73}">
      <dgm:prSet/>
      <dgm:spPr/>
      <dgm:t>
        <a:bodyPr/>
        <a:lstStyle/>
        <a:p>
          <a:endParaRPr lang="en-US"/>
        </a:p>
      </dgm:t>
    </dgm:pt>
    <dgm:pt modelId="{998EBDC6-7A98-4013-B8B6-CD4343412383}" type="pres">
      <dgm:prSet presAssocID="{DEB5E8FF-5411-4FE7-A6FF-DA3592F8310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F12BD5-8E5B-4532-8A8A-3B4181C65F7A}" type="pres">
      <dgm:prSet presAssocID="{B8E28295-6949-4444-9948-C6ADCBBAC702}" presName="centerShape" presStyleLbl="node0" presStyleIdx="0" presStyleCnt="1" custScaleX="256262" custScaleY="68623" custLinFactNeighborX="-3737" custLinFactNeighborY="30279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FE73D5C-1B34-4A51-A626-58C9AE336AFC}" type="pres">
      <dgm:prSet presAssocID="{58457476-35CA-4A81-8691-AAF72A57716A}" presName="parTrans" presStyleLbl="sibTrans2D1" presStyleIdx="0" presStyleCnt="3" custAng="268097" custLinFactNeighborX="-45199" custLinFactNeighborY="7176"/>
      <dgm:spPr/>
      <dgm:t>
        <a:bodyPr/>
        <a:lstStyle/>
        <a:p>
          <a:endParaRPr lang="en-US"/>
        </a:p>
      </dgm:t>
    </dgm:pt>
    <dgm:pt modelId="{711EB15F-6556-46FF-AF96-2A5EF84C76A9}" type="pres">
      <dgm:prSet presAssocID="{58457476-35CA-4A81-8691-AAF72A57716A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267872CF-8307-4488-91BB-6A087B372318}" type="pres">
      <dgm:prSet presAssocID="{D8F6F04E-96AD-48A2-B010-03CD2458BE3A}" presName="node" presStyleLbl="node1" presStyleIdx="0" presStyleCnt="3" custScaleX="161492" custScaleY="120920" custRadScaleRad="143297" custRadScaleInc="-109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A7046-05CC-4B43-B589-DA798ADEC180}" type="pres">
      <dgm:prSet presAssocID="{E5EBBB14-7FBA-4B8B-9BA2-0F4834B5F1EE}" presName="parTrans" presStyleLbl="sibTrans2D1" presStyleIdx="1" presStyleCnt="3" custAng="21343864" custScaleX="157310" custLinFactNeighborX="1193" custLinFactNeighborY="-13752"/>
      <dgm:spPr/>
      <dgm:t>
        <a:bodyPr/>
        <a:lstStyle/>
        <a:p>
          <a:endParaRPr lang="en-US"/>
        </a:p>
      </dgm:t>
    </dgm:pt>
    <dgm:pt modelId="{62516FB4-1095-4BA7-96C9-F73D5B945093}" type="pres">
      <dgm:prSet presAssocID="{E5EBBB14-7FBA-4B8B-9BA2-0F4834B5F1EE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EBD32DC-107A-4E45-A2F3-1F0EBF157015}" type="pres">
      <dgm:prSet presAssocID="{3A4CA1E9-10C7-4034-A1C2-BA16A081531B}" presName="node" presStyleLbl="node1" presStyleIdx="1" presStyleCnt="3" custScaleX="161492" custScaleY="120920" custRadScaleRad="85896" custRadScaleInc="-1877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D65E61-92C9-491A-8578-C69695242AEE}" type="pres">
      <dgm:prSet presAssocID="{80B78361-9EE4-4CEB-8932-CB4B34755F3E}" presName="parTrans" presStyleLbl="sibTrans2D1" presStyleIdx="2" presStyleCnt="3" custAng="20732456" custLinFactNeighborX="6215" custLinFactNeighborY="-39340"/>
      <dgm:spPr/>
      <dgm:t>
        <a:bodyPr/>
        <a:lstStyle/>
        <a:p>
          <a:endParaRPr lang="en-US"/>
        </a:p>
      </dgm:t>
    </dgm:pt>
    <dgm:pt modelId="{AB1ECF12-82FE-42A0-9469-18E0B23228D7}" type="pres">
      <dgm:prSet presAssocID="{80B78361-9EE4-4CEB-8932-CB4B34755F3E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799D3F4B-280F-4DA0-89FD-A0CBF6A46699}" type="pres">
      <dgm:prSet presAssocID="{53F011D6-C710-45F8-ADCD-30DCC7E09EA8}" presName="node" presStyleLbl="node1" presStyleIdx="2" presStyleCnt="3" custScaleX="161492" custScaleY="120920" custRadScaleRad="142164" custRadScaleInc="-2671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F6EF07-AE01-429A-8403-CDFE34259EE8}" type="presOf" srcId="{3A4CA1E9-10C7-4034-A1C2-BA16A081531B}" destId="{BEBD32DC-107A-4E45-A2F3-1F0EBF157015}" srcOrd="0" destOrd="0" presId="urn:microsoft.com/office/officeart/2005/8/layout/radial5"/>
    <dgm:cxn modelId="{06CD46DC-B83B-48E7-9F65-3F47C4718A45}" type="presOf" srcId="{D8F6F04E-96AD-48A2-B010-03CD2458BE3A}" destId="{267872CF-8307-4488-91BB-6A087B372318}" srcOrd="0" destOrd="0" presId="urn:microsoft.com/office/officeart/2005/8/layout/radial5"/>
    <dgm:cxn modelId="{54CA5784-14A8-4C8F-ABBA-98D54AD347E9}" srcId="{DEB5E8FF-5411-4FE7-A6FF-DA3592F83100}" destId="{B8E28295-6949-4444-9948-C6ADCBBAC702}" srcOrd="0" destOrd="0" parTransId="{EC3CF7CE-2436-4377-B1B1-4F7327B405B1}" sibTransId="{CAFF8B4B-E0F0-443F-B996-4D92EFCEA99A}"/>
    <dgm:cxn modelId="{134C17DE-9F3C-4F60-8775-7210BFB85B73}" srcId="{B8E28295-6949-4444-9948-C6ADCBBAC702}" destId="{53F011D6-C710-45F8-ADCD-30DCC7E09EA8}" srcOrd="2" destOrd="0" parTransId="{80B78361-9EE4-4CEB-8932-CB4B34755F3E}" sibTransId="{AA71DCD2-6D8E-45CB-A5AE-49AE9D8C733D}"/>
    <dgm:cxn modelId="{D5BF8A19-C13B-4E41-B33A-A7A222FBBF39}" type="presOf" srcId="{E5EBBB14-7FBA-4B8B-9BA2-0F4834B5F1EE}" destId="{F9CA7046-05CC-4B43-B589-DA798ADEC180}" srcOrd="0" destOrd="0" presId="urn:microsoft.com/office/officeart/2005/8/layout/radial5"/>
    <dgm:cxn modelId="{8ED8067B-3D1C-4A33-A3DC-48103BD5DB2D}" type="presOf" srcId="{53F011D6-C710-45F8-ADCD-30DCC7E09EA8}" destId="{799D3F4B-280F-4DA0-89FD-A0CBF6A46699}" srcOrd="0" destOrd="0" presId="urn:microsoft.com/office/officeart/2005/8/layout/radial5"/>
    <dgm:cxn modelId="{39808A7B-8A0C-4359-A893-CF53CD3F34BF}" type="presOf" srcId="{80B78361-9EE4-4CEB-8932-CB4B34755F3E}" destId="{E5D65E61-92C9-491A-8578-C69695242AEE}" srcOrd="0" destOrd="0" presId="urn:microsoft.com/office/officeart/2005/8/layout/radial5"/>
    <dgm:cxn modelId="{97A7ADC5-E22C-44A7-B295-22654B009483}" type="presOf" srcId="{DEB5E8FF-5411-4FE7-A6FF-DA3592F83100}" destId="{998EBDC6-7A98-4013-B8B6-CD4343412383}" srcOrd="0" destOrd="0" presId="urn:microsoft.com/office/officeart/2005/8/layout/radial5"/>
    <dgm:cxn modelId="{73ABEFC4-4206-4374-8585-72D01D1CDFD1}" type="presOf" srcId="{80B78361-9EE4-4CEB-8932-CB4B34755F3E}" destId="{AB1ECF12-82FE-42A0-9469-18E0B23228D7}" srcOrd="1" destOrd="0" presId="urn:microsoft.com/office/officeart/2005/8/layout/radial5"/>
    <dgm:cxn modelId="{3E997024-F223-45FE-AAEE-430A4CC2BF8F}" type="presOf" srcId="{58457476-35CA-4A81-8691-AAF72A57716A}" destId="{DFE73D5C-1B34-4A51-A626-58C9AE336AFC}" srcOrd="0" destOrd="0" presId="urn:microsoft.com/office/officeart/2005/8/layout/radial5"/>
    <dgm:cxn modelId="{A5C6652B-0554-4DB6-9B06-00C20774B7DA}" srcId="{B8E28295-6949-4444-9948-C6ADCBBAC702}" destId="{D8F6F04E-96AD-48A2-B010-03CD2458BE3A}" srcOrd="0" destOrd="0" parTransId="{58457476-35CA-4A81-8691-AAF72A57716A}" sibTransId="{317FBE41-EE84-4B5C-B5B0-55E53D413629}"/>
    <dgm:cxn modelId="{B5C30C16-FC52-41B3-A377-5C309E0DC583}" type="presOf" srcId="{E5EBBB14-7FBA-4B8B-9BA2-0F4834B5F1EE}" destId="{62516FB4-1095-4BA7-96C9-F73D5B945093}" srcOrd="1" destOrd="0" presId="urn:microsoft.com/office/officeart/2005/8/layout/radial5"/>
    <dgm:cxn modelId="{3FCA111C-7B63-4AFF-910B-B1B07B59F8C3}" srcId="{B8E28295-6949-4444-9948-C6ADCBBAC702}" destId="{3A4CA1E9-10C7-4034-A1C2-BA16A081531B}" srcOrd="1" destOrd="0" parTransId="{E5EBBB14-7FBA-4B8B-9BA2-0F4834B5F1EE}" sibTransId="{B3FD3238-DCE2-4032-B153-F81F06F0EFBD}"/>
    <dgm:cxn modelId="{D9A18B0B-0A0A-4AB4-82BD-B7B3CE039EC7}" type="presOf" srcId="{58457476-35CA-4A81-8691-AAF72A57716A}" destId="{711EB15F-6556-46FF-AF96-2A5EF84C76A9}" srcOrd="1" destOrd="0" presId="urn:microsoft.com/office/officeart/2005/8/layout/radial5"/>
    <dgm:cxn modelId="{1BADAC08-A1C8-4D42-8BC8-52556CE449B5}" type="presOf" srcId="{B8E28295-6949-4444-9948-C6ADCBBAC702}" destId="{B6F12BD5-8E5B-4532-8A8A-3B4181C65F7A}" srcOrd="0" destOrd="0" presId="urn:microsoft.com/office/officeart/2005/8/layout/radial5"/>
    <dgm:cxn modelId="{72BC4F44-5F63-4BD7-A3B3-E612628C96D2}" type="presParOf" srcId="{998EBDC6-7A98-4013-B8B6-CD4343412383}" destId="{B6F12BD5-8E5B-4532-8A8A-3B4181C65F7A}" srcOrd="0" destOrd="0" presId="urn:microsoft.com/office/officeart/2005/8/layout/radial5"/>
    <dgm:cxn modelId="{0E3BC600-1DC9-4E85-9A96-E8B2308420A6}" type="presParOf" srcId="{998EBDC6-7A98-4013-B8B6-CD4343412383}" destId="{DFE73D5C-1B34-4A51-A626-58C9AE336AFC}" srcOrd="1" destOrd="0" presId="urn:microsoft.com/office/officeart/2005/8/layout/radial5"/>
    <dgm:cxn modelId="{0D386039-DAA6-425C-9DA1-4608E2AC4253}" type="presParOf" srcId="{DFE73D5C-1B34-4A51-A626-58C9AE336AFC}" destId="{711EB15F-6556-46FF-AF96-2A5EF84C76A9}" srcOrd="0" destOrd="0" presId="urn:microsoft.com/office/officeart/2005/8/layout/radial5"/>
    <dgm:cxn modelId="{6A6BD1E2-D643-449D-A622-8C5A134861EE}" type="presParOf" srcId="{998EBDC6-7A98-4013-B8B6-CD4343412383}" destId="{267872CF-8307-4488-91BB-6A087B372318}" srcOrd="2" destOrd="0" presId="urn:microsoft.com/office/officeart/2005/8/layout/radial5"/>
    <dgm:cxn modelId="{4B5213DC-DD36-4812-8A3D-A47C5A0C38C1}" type="presParOf" srcId="{998EBDC6-7A98-4013-B8B6-CD4343412383}" destId="{F9CA7046-05CC-4B43-B589-DA798ADEC180}" srcOrd="3" destOrd="0" presId="urn:microsoft.com/office/officeart/2005/8/layout/radial5"/>
    <dgm:cxn modelId="{7D512F50-B942-4F07-A28B-7AD579C7AB53}" type="presParOf" srcId="{F9CA7046-05CC-4B43-B589-DA798ADEC180}" destId="{62516FB4-1095-4BA7-96C9-F73D5B945093}" srcOrd="0" destOrd="0" presId="urn:microsoft.com/office/officeart/2005/8/layout/radial5"/>
    <dgm:cxn modelId="{9EE9604B-6FC4-40B2-938F-B1D6596AC280}" type="presParOf" srcId="{998EBDC6-7A98-4013-B8B6-CD4343412383}" destId="{BEBD32DC-107A-4E45-A2F3-1F0EBF157015}" srcOrd="4" destOrd="0" presId="urn:microsoft.com/office/officeart/2005/8/layout/radial5"/>
    <dgm:cxn modelId="{7915F98A-1FB4-47FC-9571-98261E02046D}" type="presParOf" srcId="{998EBDC6-7A98-4013-B8B6-CD4343412383}" destId="{E5D65E61-92C9-491A-8578-C69695242AEE}" srcOrd="5" destOrd="0" presId="urn:microsoft.com/office/officeart/2005/8/layout/radial5"/>
    <dgm:cxn modelId="{34F8580D-050F-4C61-9FB0-D931EAB6EA61}" type="presParOf" srcId="{E5D65E61-92C9-491A-8578-C69695242AEE}" destId="{AB1ECF12-82FE-42A0-9469-18E0B23228D7}" srcOrd="0" destOrd="0" presId="urn:microsoft.com/office/officeart/2005/8/layout/radial5"/>
    <dgm:cxn modelId="{221A58BC-5667-4DBE-99F4-AE58E7077C9E}" type="presParOf" srcId="{998EBDC6-7A98-4013-B8B6-CD4343412383}" destId="{799D3F4B-280F-4DA0-89FD-A0CBF6A46699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604BA-15F2-4ED3-8CA8-426BEEDABADD}">
      <dsp:nvSpPr>
        <dsp:cNvPr id="0" name=""/>
        <dsp:cNvSpPr/>
      </dsp:nvSpPr>
      <dsp:spPr>
        <a:xfrm>
          <a:off x="2818530" y="1904999"/>
          <a:ext cx="2336788" cy="144810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00"/>
              </a:solidFill>
              <a:latin typeface="+mn-lt"/>
            </a:rPr>
            <a:t>PEROLEHAN KERAJAAN</a:t>
          </a:r>
          <a:endParaRPr lang="en-US" sz="1800" b="1" kern="1200" dirty="0">
            <a:solidFill>
              <a:srgbClr val="FFFF00"/>
            </a:solidFill>
            <a:latin typeface="+mn-lt"/>
          </a:endParaRPr>
        </a:p>
      </dsp:txBody>
      <dsp:txXfrm>
        <a:off x="3160745" y="2117069"/>
        <a:ext cx="1652358" cy="1023962"/>
      </dsp:txXfrm>
    </dsp:sp>
    <dsp:sp modelId="{A0086D7E-E505-4DA1-A346-49DA0FC45E9A}">
      <dsp:nvSpPr>
        <dsp:cNvPr id="0" name=""/>
        <dsp:cNvSpPr/>
      </dsp:nvSpPr>
      <dsp:spPr>
        <a:xfrm rot="16168307">
          <a:off x="3759599" y="1669969"/>
          <a:ext cx="437269" cy="32832"/>
        </a:xfrm>
        <a:custGeom>
          <a:avLst/>
          <a:gdLst/>
          <a:ahLst/>
          <a:cxnLst/>
          <a:rect l="0" t="0" r="0" b="0"/>
          <a:pathLst>
            <a:path>
              <a:moveTo>
                <a:pt x="0" y="16416"/>
              </a:moveTo>
              <a:lnTo>
                <a:pt x="437269" y="16416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>
                <a:lumMod val="95000"/>
              </a:schemeClr>
            </a:solidFill>
          </a:endParaRPr>
        </a:p>
      </dsp:txBody>
      <dsp:txXfrm rot="10800000">
        <a:off x="3967302" y="1675454"/>
        <a:ext cx="21863" cy="21863"/>
      </dsp:txXfrm>
    </dsp:sp>
    <dsp:sp modelId="{2F367BDB-9D7C-4BD2-B706-C3509FFD1FB0}">
      <dsp:nvSpPr>
        <dsp:cNvPr id="0" name=""/>
        <dsp:cNvSpPr/>
      </dsp:nvSpPr>
      <dsp:spPr>
        <a:xfrm>
          <a:off x="3040230" y="19676"/>
          <a:ext cx="1858625" cy="14481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>
                  <a:lumMod val="95000"/>
                </a:schemeClr>
              </a:solidFill>
              <a:latin typeface="+mn-lt"/>
            </a:rPr>
            <a:t>PENGURUSAN WANG AWAM YANG CEKAP</a:t>
          </a:r>
          <a:endParaRPr lang="en-US" sz="1400" b="1" kern="1200" dirty="0">
            <a:solidFill>
              <a:schemeClr val="bg1">
                <a:lumMod val="95000"/>
              </a:schemeClr>
            </a:solidFill>
            <a:latin typeface="+mn-lt"/>
          </a:endParaRPr>
        </a:p>
      </dsp:txBody>
      <dsp:txXfrm>
        <a:off x="3110921" y="90367"/>
        <a:ext cx="1717243" cy="1306720"/>
      </dsp:txXfrm>
    </dsp:sp>
    <dsp:sp modelId="{3E19F9E6-9689-4C96-A995-AADB0B98EBA0}">
      <dsp:nvSpPr>
        <dsp:cNvPr id="0" name=""/>
        <dsp:cNvSpPr/>
      </dsp:nvSpPr>
      <dsp:spPr>
        <a:xfrm rot="20302221">
          <a:off x="4949685" y="2110354"/>
          <a:ext cx="607878" cy="32832"/>
        </a:xfrm>
        <a:custGeom>
          <a:avLst/>
          <a:gdLst/>
          <a:ahLst/>
          <a:cxnLst/>
          <a:rect l="0" t="0" r="0" b="0"/>
          <a:pathLst>
            <a:path>
              <a:moveTo>
                <a:pt x="0" y="16416"/>
              </a:moveTo>
              <a:lnTo>
                <a:pt x="607878" y="16416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>
                <a:lumMod val="95000"/>
              </a:schemeClr>
            </a:solidFill>
          </a:endParaRPr>
        </a:p>
      </dsp:txBody>
      <dsp:txXfrm>
        <a:off x="5238428" y="2111573"/>
        <a:ext cx="30393" cy="30393"/>
      </dsp:txXfrm>
    </dsp:sp>
    <dsp:sp modelId="{71E85C8F-4616-4D12-9D61-C82E8F6C70B3}">
      <dsp:nvSpPr>
        <dsp:cNvPr id="0" name=""/>
        <dsp:cNvSpPr/>
      </dsp:nvSpPr>
      <dsp:spPr>
        <a:xfrm>
          <a:off x="5435070" y="962273"/>
          <a:ext cx="1858625" cy="14481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>
                  <a:lumMod val="95000"/>
                </a:schemeClr>
              </a:solidFill>
              <a:latin typeface="+mn-lt"/>
            </a:rPr>
            <a:t>MEWAKILI 15-20% GDP</a:t>
          </a:r>
          <a:endParaRPr lang="en-US" sz="1400" b="1" kern="1200" dirty="0">
            <a:solidFill>
              <a:schemeClr val="bg1">
                <a:lumMod val="95000"/>
              </a:schemeClr>
            </a:solidFill>
            <a:latin typeface="+mn-lt"/>
          </a:endParaRPr>
        </a:p>
      </dsp:txBody>
      <dsp:txXfrm>
        <a:off x="5505761" y="1032964"/>
        <a:ext cx="1717243" cy="1306720"/>
      </dsp:txXfrm>
    </dsp:sp>
    <dsp:sp modelId="{C0500C27-B4AC-4F0F-80D1-4D5062CBAA79}">
      <dsp:nvSpPr>
        <dsp:cNvPr id="0" name=""/>
        <dsp:cNvSpPr/>
      </dsp:nvSpPr>
      <dsp:spPr>
        <a:xfrm rot="1276069">
          <a:off x="4951205" y="3131602"/>
          <a:ext cx="738028" cy="32832"/>
        </a:xfrm>
        <a:custGeom>
          <a:avLst/>
          <a:gdLst/>
          <a:ahLst/>
          <a:cxnLst/>
          <a:rect l="0" t="0" r="0" b="0"/>
          <a:pathLst>
            <a:path>
              <a:moveTo>
                <a:pt x="0" y="16416"/>
              </a:moveTo>
              <a:lnTo>
                <a:pt x="738028" y="16416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>
                <a:lumMod val="95000"/>
              </a:schemeClr>
            </a:solidFill>
          </a:endParaRPr>
        </a:p>
      </dsp:txBody>
      <dsp:txXfrm>
        <a:off x="5301768" y="3129567"/>
        <a:ext cx="36901" cy="36901"/>
      </dsp:txXfrm>
    </dsp:sp>
    <dsp:sp modelId="{17374227-D5C5-455B-A493-F2569F034B74}">
      <dsp:nvSpPr>
        <dsp:cNvPr id="0" name=""/>
        <dsp:cNvSpPr/>
      </dsp:nvSpPr>
      <dsp:spPr>
        <a:xfrm>
          <a:off x="5566131" y="2881407"/>
          <a:ext cx="1858625" cy="14481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>
                  <a:lumMod val="95000"/>
                </a:schemeClr>
              </a:solidFill>
              <a:latin typeface="+mn-lt"/>
            </a:rPr>
            <a:t>MENJANA EKONOMI – PROJEK &amp; PELUANG PEKERJAAN</a:t>
          </a:r>
          <a:endParaRPr lang="en-US" sz="1400" b="1" kern="1200" dirty="0">
            <a:solidFill>
              <a:schemeClr val="bg1">
                <a:lumMod val="95000"/>
              </a:schemeClr>
            </a:solidFill>
            <a:latin typeface="+mn-lt"/>
          </a:endParaRPr>
        </a:p>
      </dsp:txBody>
      <dsp:txXfrm>
        <a:off x="5636822" y="2952098"/>
        <a:ext cx="1717243" cy="1306720"/>
      </dsp:txXfrm>
    </dsp:sp>
    <dsp:sp modelId="{76E3ACD3-CB57-48B4-BDB6-FA1577033253}">
      <dsp:nvSpPr>
        <dsp:cNvPr id="0" name=""/>
        <dsp:cNvSpPr/>
      </dsp:nvSpPr>
      <dsp:spPr>
        <a:xfrm rot="5431698">
          <a:off x="3759750" y="3555148"/>
          <a:ext cx="436967" cy="32832"/>
        </a:xfrm>
        <a:custGeom>
          <a:avLst/>
          <a:gdLst/>
          <a:ahLst/>
          <a:cxnLst/>
          <a:rect l="0" t="0" r="0" b="0"/>
          <a:pathLst>
            <a:path>
              <a:moveTo>
                <a:pt x="0" y="16416"/>
              </a:moveTo>
              <a:lnTo>
                <a:pt x="436967" y="16416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>
                <a:lumMod val="95000"/>
              </a:schemeClr>
            </a:solidFill>
          </a:endParaRPr>
        </a:p>
      </dsp:txBody>
      <dsp:txXfrm rot="10800000">
        <a:off x="3967309" y="3560640"/>
        <a:ext cx="21848" cy="21848"/>
      </dsp:txXfrm>
    </dsp:sp>
    <dsp:sp modelId="{D2C51BCA-5D5D-42E6-8B7A-AEFD33CDBA0E}">
      <dsp:nvSpPr>
        <dsp:cNvPr id="0" name=""/>
        <dsp:cNvSpPr/>
      </dsp:nvSpPr>
      <dsp:spPr>
        <a:xfrm>
          <a:off x="3040230" y="3790020"/>
          <a:ext cx="1858625" cy="14481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>
                  <a:lumMod val="95000"/>
                </a:schemeClr>
              </a:solidFill>
              <a:latin typeface="+mn-lt"/>
            </a:rPr>
            <a:t>INOVASI DAN DAYA SAING NEGARA </a:t>
          </a:r>
          <a:endParaRPr lang="en-US" sz="1400" b="1" kern="1200" dirty="0">
            <a:solidFill>
              <a:schemeClr val="bg1">
                <a:lumMod val="95000"/>
              </a:schemeClr>
            </a:solidFill>
            <a:latin typeface="+mn-lt"/>
          </a:endParaRPr>
        </a:p>
      </dsp:txBody>
      <dsp:txXfrm>
        <a:off x="3110921" y="3860711"/>
        <a:ext cx="1717243" cy="1306720"/>
      </dsp:txXfrm>
    </dsp:sp>
    <dsp:sp modelId="{E12A4DA7-902D-43FF-9AB8-D40754FE630D}">
      <dsp:nvSpPr>
        <dsp:cNvPr id="0" name=""/>
        <dsp:cNvSpPr/>
      </dsp:nvSpPr>
      <dsp:spPr>
        <a:xfrm rot="9581772">
          <a:off x="2255830" y="3114142"/>
          <a:ext cx="751236" cy="32832"/>
        </a:xfrm>
        <a:custGeom>
          <a:avLst/>
          <a:gdLst/>
          <a:ahLst/>
          <a:cxnLst/>
          <a:rect l="0" t="0" r="0" b="0"/>
          <a:pathLst>
            <a:path>
              <a:moveTo>
                <a:pt x="0" y="16416"/>
              </a:moveTo>
              <a:lnTo>
                <a:pt x="751236" y="16416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>
                <a:lumMod val="95000"/>
              </a:schemeClr>
            </a:solidFill>
          </a:endParaRPr>
        </a:p>
      </dsp:txBody>
      <dsp:txXfrm rot="10800000">
        <a:off x="2612668" y="3111777"/>
        <a:ext cx="37561" cy="37561"/>
      </dsp:txXfrm>
    </dsp:sp>
    <dsp:sp modelId="{509A2008-9428-4C09-A405-C721E5F07491}">
      <dsp:nvSpPr>
        <dsp:cNvPr id="0" name=""/>
        <dsp:cNvSpPr/>
      </dsp:nvSpPr>
      <dsp:spPr>
        <a:xfrm>
          <a:off x="510388" y="2847437"/>
          <a:ext cx="1858625" cy="14481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>
                  <a:lumMod val="95000"/>
                </a:schemeClr>
              </a:solidFill>
              <a:latin typeface="+mn-lt"/>
            </a:rPr>
            <a:t>MENCAPAI OBJEKTIF SOSIO EKONOMI - BUMIPUTERA</a:t>
          </a:r>
          <a:endParaRPr lang="en-US" sz="1400" b="1" kern="1200" dirty="0">
            <a:solidFill>
              <a:schemeClr val="bg1">
                <a:lumMod val="95000"/>
              </a:schemeClr>
            </a:solidFill>
            <a:latin typeface="+mn-lt"/>
          </a:endParaRPr>
        </a:p>
      </dsp:txBody>
      <dsp:txXfrm>
        <a:off x="581079" y="2918128"/>
        <a:ext cx="1717243" cy="1306720"/>
      </dsp:txXfrm>
    </dsp:sp>
    <dsp:sp modelId="{389D25E6-6873-42E6-AB3B-1E4CEF3C792D}">
      <dsp:nvSpPr>
        <dsp:cNvPr id="0" name=""/>
        <dsp:cNvSpPr/>
      </dsp:nvSpPr>
      <dsp:spPr>
        <a:xfrm rot="12018586">
          <a:off x="2255762" y="2110972"/>
          <a:ext cx="751408" cy="32832"/>
        </a:xfrm>
        <a:custGeom>
          <a:avLst/>
          <a:gdLst/>
          <a:ahLst/>
          <a:cxnLst/>
          <a:rect l="0" t="0" r="0" b="0"/>
          <a:pathLst>
            <a:path>
              <a:moveTo>
                <a:pt x="0" y="16416"/>
              </a:moveTo>
              <a:lnTo>
                <a:pt x="751408" y="16416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>
                <a:lumMod val="95000"/>
              </a:schemeClr>
            </a:solidFill>
          </a:endParaRPr>
        </a:p>
      </dsp:txBody>
      <dsp:txXfrm rot="10800000">
        <a:off x="2612681" y="2108603"/>
        <a:ext cx="37570" cy="37570"/>
      </dsp:txXfrm>
    </dsp:sp>
    <dsp:sp modelId="{BD84F6E5-1AE0-46BA-86FD-055DB847CFA1}">
      <dsp:nvSpPr>
        <dsp:cNvPr id="0" name=""/>
        <dsp:cNvSpPr/>
      </dsp:nvSpPr>
      <dsp:spPr>
        <a:xfrm>
          <a:off x="510388" y="962259"/>
          <a:ext cx="1858625" cy="14481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>
                  <a:lumMod val="95000"/>
                </a:schemeClr>
              </a:solidFill>
              <a:latin typeface="+mn-lt"/>
            </a:rPr>
            <a:t>PEMANGKIN USAHA RANGSANGAN EKONOMI</a:t>
          </a:r>
          <a:endParaRPr lang="en-US" sz="1400" b="1" kern="1200" dirty="0">
            <a:solidFill>
              <a:schemeClr val="bg1">
                <a:lumMod val="95000"/>
              </a:schemeClr>
            </a:solidFill>
            <a:latin typeface="+mn-lt"/>
          </a:endParaRPr>
        </a:p>
      </dsp:txBody>
      <dsp:txXfrm>
        <a:off x="581079" y="1032950"/>
        <a:ext cx="1717243" cy="1306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12BD5-8E5B-4532-8A8A-3B4181C65F7A}">
      <dsp:nvSpPr>
        <dsp:cNvPr id="0" name=""/>
        <dsp:cNvSpPr/>
      </dsp:nvSpPr>
      <dsp:spPr>
        <a:xfrm>
          <a:off x="1913380" y="3505268"/>
          <a:ext cx="3736036" cy="1000452"/>
        </a:xfrm>
        <a:prstGeom prst="roundRect">
          <a:avLst/>
        </a:prstGeom>
        <a:gradFill rotWithShape="1">
          <a:gsLst>
            <a:gs pos="0">
              <a:schemeClr val="accent6">
                <a:shade val="63000"/>
              </a:schemeClr>
            </a:gs>
            <a:gs pos="30000">
              <a:schemeClr val="accent6">
                <a:shade val="90000"/>
                <a:satMod val="110000"/>
              </a:schemeClr>
            </a:gs>
            <a:gs pos="45000">
              <a:schemeClr val="accent6">
                <a:shade val="100000"/>
                <a:satMod val="118000"/>
              </a:schemeClr>
            </a:gs>
            <a:gs pos="55000">
              <a:schemeClr val="accent6">
                <a:shade val="100000"/>
                <a:satMod val="118000"/>
              </a:schemeClr>
            </a:gs>
            <a:gs pos="73000">
              <a:schemeClr val="accent6">
                <a:shade val="90000"/>
                <a:satMod val="110000"/>
              </a:schemeClr>
            </a:gs>
            <a:gs pos="100000">
              <a:schemeClr val="accent6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6"/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none" spc="300" dirty="0" smtClean="0">
              <a:ln w="11430" cmpd="sng"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</a:rPr>
            <a:t>PEROLEHAN</a:t>
          </a:r>
          <a:endParaRPr lang="en-US" sz="2400" b="1" kern="1200" cap="none" spc="300" dirty="0">
            <a:ln w="11430" cmpd="sng">
              <a:prstDash val="solid"/>
              <a:miter lim="800000"/>
            </a:ln>
            <a:effectLst>
              <a:glow rad="45500">
                <a:schemeClr val="accent1">
                  <a:satMod val="220000"/>
                  <a:alpha val="35000"/>
                </a:schemeClr>
              </a:glow>
            </a:effectLst>
            <a:latin typeface="+mj-lt"/>
          </a:endParaRPr>
        </a:p>
      </dsp:txBody>
      <dsp:txXfrm>
        <a:off x="1962218" y="3554106"/>
        <a:ext cx="3638360" cy="902776"/>
      </dsp:txXfrm>
    </dsp:sp>
    <dsp:sp modelId="{DFE73D5C-1B34-4A51-A626-58C9AE336AFC}">
      <dsp:nvSpPr>
        <dsp:cNvPr id="0" name=""/>
        <dsp:cNvSpPr/>
      </dsp:nvSpPr>
      <dsp:spPr>
        <a:xfrm rot="13718363">
          <a:off x="1745380" y="2700590"/>
          <a:ext cx="957263" cy="4956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1868864" y="2855533"/>
        <a:ext cx="808558" cy="297410"/>
      </dsp:txXfrm>
    </dsp:sp>
    <dsp:sp modelId="{267872CF-8307-4488-91BB-6A087B372318}">
      <dsp:nvSpPr>
        <dsp:cNvPr id="0" name=""/>
        <dsp:cNvSpPr/>
      </dsp:nvSpPr>
      <dsp:spPr>
        <a:xfrm>
          <a:off x="93676" y="685131"/>
          <a:ext cx="2354387" cy="1762889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BEKALAN</a:t>
          </a:r>
          <a:endParaRPr lang="en-US" sz="1600" kern="1200" dirty="0"/>
        </a:p>
      </dsp:txBody>
      <dsp:txXfrm>
        <a:off x="438468" y="943300"/>
        <a:ext cx="1664803" cy="1246551"/>
      </dsp:txXfrm>
    </dsp:sp>
    <dsp:sp modelId="{F9CA7046-05CC-4B43-B589-DA798ADEC180}">
      <dsp:nvSpPr>
        <dsp:cNvPr id="0" name=""/>
        <dsp:cNvSpPr/>
      </dsp:nvSpPr>
      <dsp:spPr>
        <a:xfrm rot="16376950">
          <a:off x="3282635" y="2415974"/>
          <a:ext cx="1340437" cy="4956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83550"/>
            <a:satOff val="-5950"/>
            <a:lumOff val="26919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3353162" y="2589365"/>
        <a:ext cx="1191732" cy="297410"/>
      </dsp:txXfrm>
    </dsp:sp>
    <dsp:sp modelId="{BEBD32DC-107A-4E45-A2F3-1F0EBF157015}">
      <dsp:nvSpPr>
        <dsp:cNvPr id="0" name=""/>
        <dsp:cNvSpPr/>
      </dsp:nvSpPr>
      <dsp:spPr>
        <a:xfrm>
          <a:off x="2980665" y="151609"/>
          <a:ext cx="2354387" cy="1762889"/>
        </a:xfrm>
        <a:prstGeom prst="ellipse">
          <a:avLst/>
        </a:prstGeom>
        <a:solidFill>
          <a:schemeClr val="accent2">
            <a:shade val="50000"/>
            <a:hueOff val="-85724"/>
            <a:satOff val="-6434"/>
            <a:lumOff val="348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PERKHIDMATAN</a:t>
          </a:r>
          <a:endParaRPr lang="en-US" sz="1600" kern="1200" dirty="0"/>
        </a:p>
      </dsp:txBody>
      <dsp:txXfrm>
        <a:off x="3325457" y="409778"/>
        <a:ext cx="1664803" cy="1246551"/>
      </dsp:txXfrm>
    </dsp:sp>
    <dsp:sp modelId="{E5D65E61-92C9-491A-8578-C69695242AEE}">
      <dsp:nvSpPr>
        <dsp:cNvPr id="0" name=""/>
        <dsp:cNvSpPr/>
      </dsp:nvSpPr>
      <dsp:spPr>
        <a:xfrm rot="18867904">
          <a:off x="4803950" y="2744978"/>
          <a:ext cx="763295" cy="4956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83550"/>
            <a:satOff val="-5950"/>
            <a:lumOff val="26919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4826220" y="2897179"/>
        <a:ext cx="614590" cy="297410"/>
      </dsp:txXfrm>
    </dsp:sp>
    <dsp:sp modelId="{799D3F4B-280F-4DA0-89FD-A0CBF6A46699}">
      <dsp:nvSpPr>
        <dsp:cNvPr id="0" name=""/>
        <dsp:cNvSpPr/>
      </dsp:nvSpPr>
      <dsp:spPr>
        <a:xfrm>
          <a:off x="5513262" y="1370864"/>
          <a:ext cx="2354387" cy="1762889"/>
        </a:xfrm>
        <a:prstGeom prst="ellipse">
          <a:avLst/>
        </a:prstGeom>
        <a:solidFill>
          <a:schemeClr val="accent2">
            <a:shade val="50000"/>
            <a:hueOff val="-85724"/>
            <a:satOff val="-6434"/>
            <a:lumOff val="348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KERJA</a:t>
          </a:r>
          <a:endParaRPr lang="en-US" sz="1600" kern="1200" dirty="0"/>
        </a:p>
      </dsp:txBody>
      <dsp:txXfrm>
        <a:off x="5858054" y="1629033"/>
        <a:ext cx="1664803" cy="1246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0D614-52A7-450F-A185-286541DB7B0F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B9422-94E3-4E4A-86F8-0F2A2CD0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22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3245F-8750-40B3-AFF0-992A76AFE87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1FEC0-A61C-43DA-9A2E-37548F6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9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SG" dirty="0" smtClean="0"/>
          </a:p>
        </p:txBody>
      </p:sp>
    </p:spTree>
    <p:extLst>
      <p:ext uri="{BB962C8B-B14F-4D97-AF65-F5344CB8AC3E}">
        <p14:creationId xmlns:p14="http://schemas.microsoft.com/office/powerpoint/2010/main" val="965337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1FEC0-A61C-43DA-9A2E-37548F6E9C94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45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F5C25C3-9139-4B0A-A303-9B2F74EF67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7567E-E122-4272-9E6E-346928A216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DEE6-E88A-48F8-BC80-99482A5139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0B57-CE2A-4033-AFF4-EF54F3E231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D9ADF79-904B-4326-A20F-BB0FE067C0D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EA764-AB7B-4794-A21C-19978132A5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F81C-BA88-4E2A-8016-01FD8D89A4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1BDB5-89A3-43B4-BC6F-EEB0B456BF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9259-2D32-4ADF-8DD3-15D1BDAD18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8919-392A-44A4-BC86-C95BAD0D25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FA52-C9CB-4493-A71E-2FB56DE64E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8/19/2016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F28627-8950-4E9B-8211-C1733E3E265A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697" r:id="rId1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url=http://www.insurancejournal.com/news/west/2014/03/17/323522.htm&amp;rct=j&amp;frm=1&amp;q=&amp;esrc=s&amp;sa=U&amp;ei=FXUZVJgJjIHyBdm1gcgM&amp;ved=0CB4Q9QEwBDg8&amp;usg=AFQjCNFDdWVXypJ5pnZaE9g6RAB7ucExsw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my/url?url=http://www.brandsoftheworld.com/logo/jabatan-standards-malaysia&amp;rct=j&amp;frm=1&amp;q=&amp;esrc=s&amp;sa=U&amp;ei=HNkOVMT2BcqUuAT0gYLQAQ&amp;ved=0CBcQ9QEwAQ&amp;usg=AFQjCNFVlVQ_jKqMwOiQ-X-EnJC-xpItIw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hyperlink" Target="http://www.google.com.my/url?url=http://www.jawatankosongdb.com/ads/job-vacancies-at-sirim-qas-international-sdn-bhd/&amp;rct=j&amp;frm=1&amp;q=&amp;esrc=s&amp;sa=U&amp;ei=0dgOVI-LIsS_uAT9iIHIAw&amp;ved=0CBUQ9QEwAA&amp;usg=AFQjCNFb1MFJm8500b-3v8lu--RWn69ri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.my/url?url=http://vectorise.net/vectorworks/logos/Standard%20Symbols/download/buatanmalaysia.htm&amp;rct=j&amp;frm=1&amp;q=&amp;esrc=s&amp;sa=U&amp;ei=3tkOVJuWB4ezuASOpYCgDA&amp;ved=0CBUQ9QEwAA&amp;usg=AFQjCNE1fp5EL84mcVekZOKsiUiJym7FPA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www.google.com.my/url?url=http://www.engbeng.com.my/manufacturing_ecpspunpiles.html&amp;rct=j&amp;frm=1&amp;q=&amp;esrc=s&amp;sa=U&amp;ei=gtkOVO3pGoqjugSVyoLgBg&amp;ved=0CBUQ9QEwAA&amp;usg=AFQjCNHly9XT7p6aOJQcs8-KQkWU1FnWFg" TargetMode="External"/><Relationship Id="rId9" Type="http://schemas.openxmlformats.org/officeDocument/2006/relationships/image" Target="../media/image1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url=http://www.vimbly.com/blog/new-yorks-27-weirdest-laws/&amp;rct=j&amp;frm=1&amp;q=&amp;esrc=s&amp;sa=U&amp;ei=emEZVM-NFou-uASCq4CIDA&amp;ved=0CBYQ9QEwAA&amp;usg=AFQjCNFzozYF0jouMV-fRM3LgghqqxnpQA" TargetMode="Externa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om/url?url=http://leadershipfreak.wordpress.com/2012/06/05/getting-to-different/&amp;rct=j&amp;frm=1&amp;q=&amp;esrc=s&amp;sa=U&amp;ei=7mIZVNqTMMeTuASItIGABQ&amp;ved=0CDgQ9QEwEQ&amp;usg=AFQjCNFH2ydvSwr1eA0578l5Z5ROUpvZfg" TargetMode="Externa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6814" y="2083855"/>
            <a:ext cx="457200" cy="609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19200" y="2072969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52600" y="2083855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86000" y="2083855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N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19400" y="2083855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52800" y="2083855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86200" y="2087526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257800" y="2087272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D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91200" y="2098158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324600" y="2098158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58000" y="2098158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91400" y="2098158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R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84200" y="3641272"/>
            <a:ext cx="3124200" cy="522514"/>
            <a:chOff x="609600" y="3799114"/>
            <a:chExt cx="3124200" cy="522514"/>
          </a:xfrm>
        </p:grpSpPr>
        <p:sp>
          <p:nvSpPr>
            <p:cNvPr id="43" name="Rectangle 42"/>
            <p:cNvSpPr/>
            <p:nvPr/>
          </p:nvSpPr>
          <p:spPr>
            <a:xfrm>
              <a:off x="609600" y="3799114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K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143000" y="3810000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A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676400" y="3810000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E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09800" y="3810000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D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743200" y="3799114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A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76600" y="3799114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H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09800" y="4343400"/>
            <a:ext cx="4191000" cy="522514"/>
            <a:chOff x="2209800" y="4484914"/>
            <a:chExt cx="4191000" cy="522514"/>
          </a:xfrm>
        </p:grpSpPr>
        <p:sp>
          <p:nvSpPr>
            <p:cNvPr id="53" name="Rectangle 52"/>
            <p:cNvSpPr/>
            <p:nvPr/>
          </p:nvSpPr>
          <p:spPr>
            <a:xfrm>
              <a:off x="2209800" y="4484914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>
                      <a:lumMod val="95000"/>
                    </a:schemeClr>
                  </a:solidFill>
                </a:rPr>
                <a:t>K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743200" y="4495800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E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276600" y="4495800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R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810000" y="4495800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A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343400" y="4484914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J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876800" y="4484914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A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410200" y="4495800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A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943600" y="4495800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N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934806" y="3677558"/>
            <a:ext cx="4724400" cy="544285"/>
            <a:chOff x="4114800" y="3788229"/>
            <a:chExt cx="4724400" cy="544285"/>
          </a:xfrm>
        </p:grpSpPr>
        <p:sp>
          <p:nvSpPr>
            <p:cNvPr id="73" name="Rectangle 72"/>
            <p:cNvSpPr/>
            <p:nvPr/>
          </p:nvSpPr>
          <p:spPr>
            <a:xfrm>
              <a:off x="4114800" y="3799115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P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648200" y="3799115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E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181600" y="3788229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>
                      <a:lumMod val="95000"/>
                    </a:schemeClr>
                  </a:solidFill>
                </a:rPr>
                <a:t>R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715000" y="3799114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>
                      <a:lumMod val="95000"/>
                    </a:schemeClr>
                  </a:solidFill>
                </a:rPr>
                <a:t>O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248400" y="3810000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>
                      <a:lumMod val="95000"/>
                    </a:schemeClr>
                  </a:solidFill>
                </a:rPr>
                <a:t>L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781800" y="3820885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>
                      <a:lumMod val="95000"/>
                    </a:schemeClr>
                  </a:solidFill>
                </a:rPr>
                <a:t>E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315200" y="3820886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H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848600" y="3810000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A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8382000" y="3810000"/>
              <a:ext cx="457200" cy="51162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bg1">
                      <a:lumMod val="95000"/>
                    </a:schemeClr>
                  </a:solidFill>
                </a:rPr>
                <a:t>N</a:t>
              </a:r>
              <a:endParaRPr lang="en-US" sz="28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83" name="Rectangle 82"/>
          <p:cNvSpPr/>
          <p:nvPr/>
        </p:nvSpPr>
        <p:spPr>
          <a:xfrm>
            <a:off x="4419600" y="2091197"/>
            <a:ext cx="457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,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749749" y="2862944"/>
            <a:ext cx="1524000" cy="620486"/>
            <a:chOff x="4520109" y="3002179"/>
            <a:chExt cx="1524000" cy="620486"/>
          </a:xfrm>
        </p:grpSpPr>
        <p:sp>
          <p:nvSpPr>
            <p:cNvPr id="84" name="Rectangle 83"/>
            <p:cNvSpPr/>
            <p:nvPr/>
          </p:nvSpPr>
          <p:spPr>
            <a:xfrm>
              <a:off x="4520109" y="3002179"/>
              <a:ext cx="457200" cy="6096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tx1"/>
                  </a:solidFill>
                </a:rPr>
                <a:t>D</a:t>
              </a:r>
              <a:endParaRPr 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053509" y="3013065"/>
              <a:ext cx="457200" cy="6096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tx1"/>
                  </a:solidFill>
                </a:rPr>
                <a:t>A</a:t>
              </a:r>
              <a:endParaRPr 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586909" y="3013065"/>
              <a:ext cx="457200" cy="6096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tx1"/>
                  </a:solidFill>
                </a:rPr>
                <a:t>N</a:t>
              </a:r>
              <a:endParaRPr lang="en-US" sz="36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091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21"/>
          <p:cNvSpPr/>
          <p:nvPr/>
        </p:nvSpPr>
        <p:spPr bwMode="auto">
          <a:xfrm>
            <a:off x="2672296" y="2503722"/>
            <a:ext cx="2461700" cy="51007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 smtClean="0">
                <a:solidFill>
                  <a:schemeClr val="tx1"/>
                </a:solidFill>
                <a:latin typeface="Arial"/>
                <a:cs typeface="Arial" charset="0"/>
              </a:rPr>
              <a:t>MENTERI KEWANGAN</a:t>
            </a:r>
            <a:endParaRPr lang="en-US" sz="1200" b="1" kern="0" dirty="0">
              <a:solidFill>
                <a:schemeClr val="tx1"/>
              </a:solidFill>
              <a:latin typeface="Arial"/>
              <a:cs typeface="Arial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2655349" y="3272067"/>
            <a:ext cx="2461700" cy="84938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 smtClean="0">
                <a:solidFill>
                  <a:schemeClr val="tx1"/>
                </a:solidFill>
                <a:latin typeface="Arial"/>
                <a:cs typeface="Arial" charset="0"/>
              </a:rPr>
              <a:t>KEMENTERIAN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 smtClean="0">
                <a:solidFill>
                  <a:schemeClr val="tx1"/>
                </a:solidFill>
                <a:latin typeface="Arial"/>
                <a:cs typeface="Arial" charset="0"/>
              </a:rPr>
              <a:t>(PEGAWAI PENGAWAL)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kern="0" dirty="0" smtClean="0">
                <a:solidFill>
                  <a:srgbClr val="FF0000"/>
                </a:solidFill>
                <a:latin typeface="Arial"/>
                <a:cs typeface="Arial" charset="0"/>
              </a:rPr>
              <a:t>e.g. </a:t>
            </a:r>
            <a:r>
              <a:rPr lang="en-US" sz="1100" b="1" kern="0" dirty="0" err="1" smtClean="0">
                <a:solidFill>
                  <a:srgbClr val="FF0000"/>
                </a:solidFill>
                <a:latin typeface="Arial"/>
                <a:cs typeface="Arial" charset="0"/>
              </a:rPr>
              <a:t>Ketua</a:t>
            </a:r>
            <a:r>
              <a:rPr lang="en-US" sz="1100" b="1" kern="0" dirty="0" smtClean="0">
                <a:solidFill>
                  <a:srgbClr val="FF0000"/>
                </a:solidFill>
                <a:latin typeface="Arial"/>
                <a:cs typeface="Arial" charset="0"/>
              </a:rPr>
              <a:t> </a:t>
            </a:r>
            <a:r>
              <a:rPr lang="en-US" sz="1100" b="1" kern="0" dirty="0" err="1" smtClean="0">
                <a:solidFill>
                  <a:srgbClr val="FF0000"/>
                </a:solidFill>
                <a:latin typeface="Arial"/>
                <a:cs typeface="Arial" charset="0"/>
              </a:rPr>
              <a:t>Setiausaha</a:t>
            </a:r>
            <a:endParaRPr lang="en-US" sz="1100" b="1" kern="0" dirty="0">
              <a:solidFill>
                <a:srgbClr val="FF0000"/>
              </a:solidFill>
              <a:latin typeface="Arial"/>
              <a:cs typeface="Arial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2660755" y="4400544"/>
            <a:ext cx="2473241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 smtClean="0">
                <a:solidFill>
                  <a:schemeClr val="tx1"/>
                </a:solidFill>
                <a:latin typeface="Arial"/>
                <a:cs typeface="Arial" charset="0"/>
              </a:rPr>
              <a:t>PUSAT TANGGUNGJAWAB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 smtClean="0">
                <a:solidFill>
                  <a:schemeClr val="tx1"/>
                </a:solidFill>
                <a:latin typeface="Arial"/>
                <a:cs typeface="Arial" charset="0"/>
              </a:rPr>
              <a:t>(PTJ)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2661410" y="1676399"/>
            <a:ext cx="2461700" cy="60994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>
                <a:solidFill>
                  <a:schemeClr val="tx1"/>
                </a:solidFill>
                <a:latin typeface="Arial"/>
                <a:cs typeface="Arial" charset="0"/>
              </a:rPr>
              <a:t> </a:t>
            </a:r>
            <a:r>
              <a:rPr lang="en-US" sz="2000" b="1" kern="0" dirty="0" smtClean="0">
                <a:solidFill>
                  <a:schemeClr val="tx1"/>
                </a:solidFill>
                <a:latin typeface="Arial"/>
                <a:cs typeface="Arial" charset="0"/>
              </a:rPr>
              <a:t>PERSEKUTUAN</a:t>
            </a:r>
            <a:r>
              <a:rPr lang="en-US" sz="2400" b="1" kern="0" dirty="0" smtClean="0">
                <a:solidFill>
                  <a:schemeClr val="tx1"/>
                </a:solidFill>
                <a:latin typeface="Arial"/>
                <a:cs typeface="Arial" charset="0"/>
              </a:rPr>
              <a:t> </a:t>
            </a:r>
            <a:endParaRPr lang="en-US" sz="2400" b="1" kern="0" dirty="0">
              <a:solidFill>
                <a:schemeClr val="tx1"/>
              </a:solidFill>
              <a:latin typeface="Arial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334000" y="2819400"/>
            <a:ext cx="2819400" cy="83709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ysDash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 smtClean="0">
                <a:solidFill>
                  <a:srgbClr val="262699"/>
                </a:solidFill>
                <a:latin typeface="Gadugi" panose="020B0502040204020203" pitchFamily="34" charset="0"/>
              </a:rPr>
              <a:t>  </a:t>
            </a:r>
            <a:r>
              <a:rPr lang="en-US" sz="1400" kern="0" dirty="0" err="1" smtClean="0">
                <a:solidFill>
                  <a:srgbClr val="262699"/>
                </a:solidFill>
                <a:latin typeface="Gadugi" panose="020B0502040204020203" pitchFamily="34" charset="0"/>
              </a:rPr>
              <a:t>Perwakilan</a:t>
            </a:r>
            <a:r>
              <a:rPr lang="en-US" sz="1400" kern="0" dirty="0" smtClean="0">
                <a:solidFill>
                  <a:srgbClr val="262699"/>
                </a:solidFill>
                <a:latin typeface="Gadugi" panose="020B0502040204020203" pitchFamily="34" charset="0"/>
              </a:rPr>
              <a:t> </a:t>
            </a:r>
            <a:r>
              <a:rPr lang="en-US" sz="1400" kern="0" dirty="0" err="1" smtClean="0">
                <a:solidFill>
                  <a:srgbClr val="262699"/>
                </a:solidFill>
                <a:latin typeface="Gadugi" panose="020B0502040204020203" pitchFamily="34" charset="0"/>
              </a:rPr>
              <a:t>Kuasa</a:t>
            </a:r>
            <a:r>
              <a:rPr lang="en-US" sz="1400" kern="0" dirty="0" smtClean="0">
                <a:solidFill>
                  <a:srgbClr val="262699"/>
                </a:solidFill>
                <a:latin typeface="Gadugi" panose="020B0502040204020203" pitchFamily="34" charset="0"/>
              </a:rPr>
              <a:t>  - </a:t>
            </a:r>
            <a:r>
              <a:rPr lang="en-US" sz="1400" kern="0" dirty="0" err="1" smtClean="0">
                <a:solidFill>
                  <a:srgbClr val="262699"/>
                </a:solidFill>
                <a:latin typeface="Gadugi" panose="020B0502040204020203" pitchFamily="34" charset="0"/>
              </a:rPr>
              <a:t>Seksyen</a:t>
            </a:r>
            <a:r>
              <a:rPr lang="en-US" sz="1400" kern="0" dirty="0" smtClean="0">
                <a:solidFill>
                  <a:srgbClr val="262699"/>
                </a:solidFill>
                <a:latin typeface="Gadugi" panose="020B0502040204020203" pitchFamily="34" charset="0"/>
              </a:rPr>
              <a:t> 15A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 err="1" smtClean="0">
                <a:solidFill>
                  <a:srgbClr val="262699"/>
                </a:solidFill>
                <a:latin typeface="Gadugi" panose="020B0502040204020203" pitchFamily="34" charset="0"/>
              </a:rPr>
              <a:t>Akta</a:t>
            </a:r>
            <a:r>
              <a:rPr lang="en-US" sz="1400" kern="0" dirty="0" smtClean="0">
                <a:solidFill>
                  <a:srgbClr val="262699"/>
                </a:solidFill>
                <a:latin typeface="Gadugi" panose="020B0502040204020203" pitchFamily="34" charset="0"/>
              </a:rPr>
              <a:t> </a:t>
            </a:r>
            <a:r>
              <a:rPr lang="en-US" sz="1400" kern="0" dirty="0" err="1" smtClean="0">
                <a:solidFill>
                  <a:srgbClr val="262699"/>
                </a:solidFill>
                <a:latin typeface="Gadugi" panose="020B0502040204020203" pitchFamily="34" charset="0"/>
              </a:rPr>
              <a:t>Tatacara</a:t>
            </a:r>
            <a:r>
              <a:rPr lang="en-US" sz="1400" kern="0" dirty="0" smtClean="0">
                <a:solidFill>
                  <a:srgbClr val="262699"/>
                </a:solidFill>
                <a:latin typeface="Gadugi" panose="020B0502040204020203" pitchFamily="34" charset="0"/>
              </a:rPr>
              <a:t> </a:t>
            </a:r>
            <a:r>
              <a:rPr lang="en-US" sz="1400" kern="0" dirty="0" err="1" smtClean="0">
                <a:solidFill>
                  <a:srgbClr val="262699"/>
                </a:solidFill>
                <a:latin typeface="Gadugi" panose="020B0502040204020203" pitchFamily="34" charset="0"/>
              </a:rPr>
              <a:t>Kewangan</a:t>
            </a:r>
            <a:r>
              <a:rPr lang="en-US" sz="1400" kern="0" dirty="0" smtClean="0">
                <a:solidFill>
                  <a:srgbClr val="262699"/>
                </a:solidFill>
                <a:latin typeface="Gadugi" panose="020B0502040204020203" pitchFamily="34" charset="0"/>
              </a:rPr>
              <a:t> 1957,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 err="1" smtClean="0">
                <a:solidFill>
                  <a:srgbClr val="262699"/>
                </a:solidFill>
                <a:latin typeface="Gadugi" panose="020B0502040204020203" pitchFamily="34" charset="0"/>
              </a:rPr>
              <a:t>Ordinan</a:t>
            </a:r>
            <a:r>
              <a:rPr lang="en-US" sz="1400" kern="0" dirty="0" smtClean="0">
                <a:solidFill>
                  <a:srgbClr val="262699"/>
                </a:solidFill>
                <a:latin typeface="Gadugi" panose="020B0502040204020203" pitchFamily="34" charset="0"/>
              </a:rPr>
              <a:t> </a:t>
            </a:r>
            <a:r>
              <a:rPr lang="en-US" sz="1400" kern="0" dirty="0" err="1" smtClean="0">
                <a:solidFill>
                  <a:srgbClr val="262699"/>
                </a:solidFill>
                <a:latin typeface="Gadugi" panose="020B0502040204020203" pitchFamily="34" charset="0"/>
              </a:rPr>
              <a:t>Perwakilan</a:t>
            </a:r>
            <a:r>
              <a:rPr lang="en-US" sz="1400" kern="0" dirty="0" smtClean="0">
                <a:solidFill>
                  <a:srgbClr val="262699"/>
                </a:solidFill>
                <a:latin typeface="Gadugi" panose="020B0502040204020203" pitchFamily="34" charset="0"/>
              </a:rPr>
              <a:t> </a:t>
            </a:r>
            <a:r>
              <a:rPr lang="en-US" sz="1400" kern="0" dirty="0" err="1" smtClean="0">
                <a:solidFill>
                  <a:srgbClr val="262699"/>
                </a:solidFill>
                <a:latin typeface="Gadugi" panose="020B0502040204020203" pitchFamily="34" charset="0"/>
              </a:rPr>
              <a:t>Kuasa</a:t>
            </a:r>
            <a:r>
              <a:rPr lang="en-US" sz="1400" kern="0" dirty="0" smtClean="0">
                <a:solidFill>
                  <a:srgbClr val="262699"/>
                </a:solidFill>
                <a:latin typeface="Gadugi" panose="020B0502040204020203" pitchFamily="34" charset="0"/>
              </a:rPr>
              <a:t> 1956 </a:t>
            </a:r>
            <a:endParaRPr lang="en-US" sz="1400" kern="0" dirty="0">
              <a:solidFill>
                <a:srgbClr val="262699"/>
              </a:solidFill>
              <a:latin typeface="Gadugi" panose="020B0502040204020203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1219200" y="5688966"/>
            <a:ext cx="2507569" cy="7500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 err="1" smtClean="0">
                <a:solidFill>
                  <a:schemeClr val="tx1"/>
                </a:solidFill>
                <a:latin typeface="Arial"/>
                <a:cs typeface="Arial" charset="0"/>
              </a:rPr>
              <a:t>Bahagian</a:t>
            </a:r>
            <a:r>
              <a:rPr lang="en-US" sz="1200" b="1" kern="0" dirty="0" smtClean="0">
                <a:solidFill>
                  <a:schemeClr val="tx1"/>
                </a:solidFill>
                <a:latin typeface="Arial"/>
                <a:cs typeface="Arial" charset="0"/>
              </a:rPr>
              <a:t> di </a:t>
            </a:r>
            <a:r>
              <a:rPr lang="en-US" sz="1200" b="1" kern="0" dirty="0" err="1" smtClean="0">
                <a:solidFill>
                  <a:schemeClr val="tx1"/>
                </a:solidFill>
                <a:latin typeface="Arial"/>
                <a:cs typeface="Arial" charset="0"/>
              </a:rPr>
              <a:t>Kementerian</a:t>
            </a:r>
            <a:endParaRPr lang="en-US" sz="1200" b="1" kern="0" dirty="0">
              <a:solidFill>
                <a:schemeClr val="tx1"/>
              </a:solidFill>
              <a:latin typeface="Arial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>
                <a:solidFill>
                  <a:srgbClr val="FF0000"/>
                </a:solidFill>
                <a:latin typeface="Arial"/>
                <a:cs typeface="Arial" charset="0"/>
              </a:rPr>
              <a:t> </a:t>
            </a:r>
            <a:r>
              <a:rPr lang="en-US" sz="1100" b="1" kern="0" dirty="0">
                <a:solidFill>
                  <a:srgbClr val="FF0000"/>
                </a:solidFill>
                <a:latin typeface="Arial"/>
                <a:cs typeface="Arial" charset="0"/>
              </a:rPr>
              <a:t>e.g. </a:t>
            </a:r>
            <a:r>
              <a:rPr lang="en-US" sz="1100" b="1" kern="0" dirty="0" err="1" smtClean="0">
                <a:solidFill>
                  <a:srgbClr val="FF0000"/>
                </a:solidFill>
                <a:latin typeface="Arial"/>
                <a:cs typeface="Arial" charset="0"/>
              </a:rPr>
              <a:t>Bahagian</a:t>
            </a:r>
            <a:r>
              <a:rPr lang="en-US" sz="1100" b="1" kern="0" dirty="0" smtClean="0">
                <a:solidFill>
                  <a:srgbClr val="FF0000"/>
                </a:solidFill>
                <a:latin typeface="Arial"/>
                <a:cs typeface="Arial" charset="0"/>
              </a:rPr>
              <a:t>  </a:t>
            </a:r>
            <a:r>
              <a:rPr lang="en-US" sz="1100" b="1" kern="0" dirty="0" err="1" smtClean="0">
                <a:solidFill>
                  <a:srgbClr val="FF0000"/>
                </a:solidFill>
                <a:latin typeface="Arial"/>
                <a:cs typeface="Arial" charset="0"/>
              </a:rPr>
              <a:t>Perolehan</a:t>
            </a:r>
            <a:endParaRPr lang="en-US" sz="1100" b="1" kern="0" dirty="0">
              <a:solidFill>
                <a:srgbClr val="FF0000"/>
              </a:solidFill>
              <a:latin typeface="Arial"/>
              <a:cs typeface="Arial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3886200" y="5715000"/>
            <a:ext cx="2355169" cy="7500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>
                <a:solidFill>
                  <a:schemeClr val="tx1"/>
                </a:solidFill>
                <a:latin typeface="Arial"/>
                <a:cs typeface="Arial" charset="0"/>
              </a:rPr>
              <a:t>   </a:t>
            </a:r>
            <a:r>
              <a:rPr lang="en-US" sz="1200" b="1" kern="0" dirty="0" err="1" smtClean="0">
                <a:solidFill>
                  <a:schemeClr val="tx1"/>
                </a:solidFill>
                <a:latin typeface="Arial"/>
                <a:cs typeface="Arial" charset="0"/>
              </a:rPr>
              <a:t>Agensi</a:t>
            </a:r>
            <a:r>
              <a:rPr lang="en-US" sz="1200" b="1" kern="0" dirty="0" smtClean="0">
                <a:solidFill>
                  <a:schemeClr val="tx1"/>
                </a:solidFill>
                <a:latin typeface="Arial"/>
                <a:cs typeface="Arial" charset="0"/>
              </a:rPr>
              <a:t> Persekutuan</a:t>
            </a:r>
            <a:endParaRPr lang="en-US" sz="1200" b="1" kern="0" dirty="0">
              <a:solidFill>
                <a:schemeClr val="tx1"/>
              </a:solidFill>
              <a:latin typeface="Arial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kern="0" dirty="0">
                <a:solidFill>
                  <a:srgbClr val="FF0000"/>
                </a:solidFill>
                <a:latin typeface="Arial"/>
                <a:cs typeface="Arial" charset="0"/>
              </a:rPr>
              <a:t>e.g. </a:t>
            </a:r>
            <a:r>
              <a:rPr lang="en-US" sz="1100" b="1" kern="0" dirty="0" err="1" smtClean="0">
                <a:solidFill>
                  <a:srgbClr val="FF0000"/>
                </a:solidFill>
                <a:latin typeface="Arial"/>
                <a:cs typeface="Arial" charset="0"/>
              </a:rPr>
              <a:t>Pusat</a:t>
            </a:r>
            <a:r>
              <a:rPr lang="en-US" sz="1100" b="1" kern="0" dirty="0" smtClean="0">
                <a:solidFill>
                  <a:srgbClr val="FF0000"/>
                </a:solidFill>
                <a:latin typeface="Arial"/>
                <a:cs typeface="Arial" charset="0"/>
              </a:rPr>
              <a:t> </a:t>
            </a:r>
            <a:r>
              <a:rPr lang="en-US" sz="1100" b="1" kern="0" dirty="0" err="1" smtClean="0">
                <a:solidFill>
                  <a:srgbClr val="FF0000"/>
                </a:solidFill>
                <a:latin typeface="Arial"/>
                <a:cs typeface="Arial" charset="0"/>
              </a:rPr>
              <a:t>Darah</a:t>
            </a:r>
            <a:r>
              <a:rPr lang="en-US" sz="1100" b="1" kern="0" dirty="0" smtClean="0">
                <a:solidFill>
                  <a:srgbClr val="FF0000"/>
                </a:solidFill>
                <a:latin typeface="Arial"/>
                <a:cs typeface="Arial" charset="0"/>
              </a:rPr>
              <a:t> Negara</a:t>
            </a:r>
            <a:endParaRPr lang="en-US" sz="1100" b="1" kern="0" dirty="0">
              <a:solidFill>
                <a:srgbClr val="FF0000"/>
              </a:solidFill>
              <a:latin typeface="Arial"/>
              <a:cs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400800" y="5715000"/>
            <a:ext cx="2614245" cy="7500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 err="1" smtClean="0">
                <a:solidFill>
                  <a:schemeClr val="tx1"/>
                </a:solidFill>
                <a:latin typeface="Arial"/>
                <a:cs typeface="Arial" charset="0"/>
              </a:rPr>
              <a:t>Pejabat</a:t>
            </a:r>
            <a:r>
              <a:rPr lang="en-US" sz="1200" b="1" kern="0" dirty="0" smtClean="0">
                <a:solidFill>
                  <a:schemeClr val="tx1"/>
                </a:solidFill>
                <a:latin typeface="Arial"/>
                <a:cs typeface="Arial" charset="0"/>
              </a:rPr>
              <a:t> Persekutuan di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 err="1" smtClean="0">
                <a:solidFill>
                  <a:schemeClr val="tx1"/>
                </a:solidFill>
                <a:latin typeface="Arial"/>
                <a:cs typeface="Arial" charset="0"/>
              </a:rPr>
              <a:t>Negeri</a:t>
            </a:r>
            <a:r>
              <a:rPr lang="en-US" sz="1200" b="1" kern="0" dirty="0" smtClean="0">
                <a:solidFill>
                  <a:schemeClr val="tx1"/>
                </a:solidFill>
                <a:latin typeface="Arial"/>
                <a:cs typeface="Arial" charset="0"/>
              </a:rPr>
              <a:t> - </a:t>
            </a:r>
            <a:r>
              <a:rPr lang="en-US" sz="1200" b="1" kern="0" dirty="0" err="1" smtClean="0">
                <a:solidFill>
                  <a:schemeClr val="tx1"/>
                </a:solidFill>
                <a:latin typeface="Arial"/>
                <a:cs typeface="Arial" charset="0"/>
              </a:rPr>
              <a:t>negeri</a:t>
            </a:r>
            <a:endParaRPr lang="en-US" sz="1200" b="1" kern="0" dirty="0">
              <a:solidFill>
                <a:schemeClr val="tx1"/>
              </a:solidFill>
              <a:latin typeface="Arial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kern="0" dirty="0">
                <a:solidFill>
                  <a:srgbClr val="FF0000"/>
                </a:solidFill>
                <a:latin typeface="Arial"/>
                <a:cs typeface="Arial" charset="0"/>
              </a:rPr>
              <a:t>e.g. </a:t>
            </a:r>
            <a:r>
              <a:rPr lang="en-US" sz="1100" b="1" kern="0" dirty="0" err="1" smtClean="0">
                <a:solidFill>
                  <a:srgbClr val="FF0000"/>
                </a:solidFill>
                <a:latin typeface="Arial"/>
                <a:cs typeface="Arial" charset="0"/>
              </a:rPr>
              <a:t>Pej</a:t>
            </a:r>
            <a:r>
              <a:rPr lang="en-US" sz="1100" b="1" kern="0" dirty="0" smtClean="0">
                <a:solidFill>
                  <a:srgbClr val="FF0000"/>
                </a:solidFill>
                <a:latin typeface="Arial"/>
                <a:cs typeface="Arial" charset="0"/>
              </a:rPr>
              <a:t>. </a:t>
            </a:r>
            <a:r>
              <a:rPr lang="en-US" sz="1100" b="1" kern="0" dirty="0" err="1" smtClean="0">
                <a:solidFill>
                  <a:srgbClr val="FF0000"/>
                </a:solidFill>
                <a:latin typeface="Arial"/>
                <a:cs typeface="Arial" charset="0"/>
              </a:rPr>
              <a:t>Kesihatan</a:t>
            </a:r>
            <a:r>
              <a:rPr lang="en-US" sz="1100" b="1" kern="0" dirty="0" smtClean="0">
                <a:solidFill>
                  <a:srgbClr val="FF0000"/>
                </a:solidFill>
                <a:latin typeface="Arial"/>
                <a:cs typeface="Arial" charset="0"/>
              </a:rPr>
              <a:t> </a:t>
            </a:r>
            <a:r>
              <a:rPr lang="en-US" sz="1100" b="1" kern="0" dirty="0" err="1" smtClean="0">
                <a:solidFill>
                  <a:srgbClr val="FF0000"/>
                </a:solidFill>
                <a:latin typeface="Arial"/>
                <a:cs typeface="Arial" charset="0"/>
              </a:rPr>
              <a:t>Negeri</a:t>
            </a:r>
            <a:endParaRPr lang="en-US" sz="1100" b="1" kern="0" dirty="0">
              <a:solidFill>
                <a:srgbClr val="FF0000"/>
              </a:solidFill>
              <a:latin typeface="Arial"/>
              <a:cs typeface="Arial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537862" y="227095"/>
            <a:ext cx="8229600" cy="9906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PERWAKILAN KUASA</a:t>
            </a:r>
            <a:endParaRPr lang="en-US" sz="32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cxnSp>
        <p:nvCxnSpPr>
          <p:cNvPr id="3" name="Straight Connector 2"/>
          <p:cNvCxnSpPr>
            <a:stCxn id="5" idx="2"/>
          </p:cNvCxnSpPr>
          <p:nvPr/>
        </p:nvCxnSpPr>
        <p:spPr>
          <a:xfrm>
            <a:off x="3892260" y="2286348"/>
            <a:ext cx="5443" cy="2138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97701" y="2992979"/>
            <a:ext cx="2" cy="279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897700" y="4121456"/>
            <a:ext cx="1" cy="279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472984" y="5522372"/>
            <a:ext cx="0" cy="1665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063783" y="5522372"/>
            <a:ext cx="1" cy="1665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707922" y="5522372"/>
            <a:ext cx="0" cy="19262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472984" y="5522372"/>
            <a:ext cx="52349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714999" y="4743444"/>
            <a:ext cx="1" cy="7429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133997" y="4743444"/>
            <a:ext cx="58100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30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s://encrypted-tbn0.gstatic.com/images?q=tbn:ANd9GcTMm-bMqLhujbPQH8jBhgwFR1f0OvOLeQ_I_dvXJ8g9B-byjxxDK4vNnbA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429000"/>
            <a:ext cx="3505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0"/>
          <p:cNvSpPr txBox="1">
            <a:spLocks/>
          </p:cNvSpPr>
          <p:nvPr/>
        </p:nvSpPr>
        <p:spPr>
          <a:xfrm>
            <a:off x="435429" y="1981200"/>
            <a:ext cx="8229600" cy="1219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DASAR &amp; PRINSIP 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PEROLEHAN KERAJAAN</a:t>
            </a:r>
            <a:r>
              <a:rPr lang="en-US" sz="3200" b="1" dirty="0" smtClean="0">
                <a:solidFill>
                  <a:srgbClr val="FFC000"/>
                </a:solidFill>
              </a:rPr>
              <a:t> </a:t>
            </a:r>
            <a:endParaRPr lang="en-US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79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0" y="2895600"/>
            <a:ext cx="4419600" cy="34290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sz="1600" b="1" kern="0" dirty="0" err="1" smtClean="0">
                <a:solidFill>
                  <a:srgbClr val="000000"/>
                </a:solidFill>
              </a:rPr>
              <a:t>Dasar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err="1">
                <a:solidFill>
                  <a:srgbClr val="000000"/>
                </a:solidFill>
              </a:rPr>
              <a:t>Penggunaan</a:t>
            </a:r>
            <a:r>
              <a:rPr lang="en-US" sz="1600" b="1" kern="0" dirty="0">
                <a:solidFill>
                  <a:srgbClr val="000000"/>
                </a:solidFill>
              </a:rPr>
              <a:t> </a:t>
            </a:r>
            <a:r>
              <a:rPr lang="en-US" sz="1600" b="1" kern="0" dirty="0" err="1">
                <a:solidFill>
                  <a:srgbClr val="000000"/>
                </a:solidFill>
              </a:rPr>
              <a:t>Bahan</a:t>
            </a:r>
            <a:r>
              <a:rPr lang="en-US" sz="1600" b="1" kern="0" dirty="0">
                <a:solidFill>
                  <a:srgbClr val="000000"/>
                </a:solidFill>
              </a:rPr>
              <a:t>/ </a:t>
            </a:r>
            <a:r>
              <a:rPr lang="en-US" sz="1600" b="1" kern="0" dirty="0" err="1">
                <a:solidFill>
                  <a:srgbClr val="000000"/>
                </a:solidFill>
              </a:rPr>
              <a:t>Barangan</a:t>
            </a:r>
            <a:r>
              <a:rPr lang="en-US" sz="1600" b="1" kern="0" dirty="0">
                <a:solidFill>
                  <a:srgbClr val="000000"/>
                </a:solidFill>
              </a:rPr>
              <a:t> Dan </a:t>
            </a:r>
            <a:r>
              <a:rPr lang="en-US" sz="1600" b="1" kern="0" dirty="0" err="1">
                <a:solidFill>
                  <a:srgbClr val="000000"/>
                </a:solidFill>
              </a:rPr>
              <a:t>Perkhidmatan</a:t>
            </a:r>
            <a:r>
              <a:rPr lang="en-US" sz="1600" b="1" kern="0" dirty="0">
                <a:solidFill>
                  <a:srgbClr val="000000"/>
                </a:solidFill>
              </a:rPr>
              <a:t> </a:t>
            </a:r>
            <a:r>
              <a:rPr lang="en-US" sz="1600" b="1" kern="0" dirty="0" err="1" smtClean="0">
                <a:solidFill>
                  <a:srgbClr val="000000"/>
                </a:solidFill>
              </a:rPr>
              <a:t>Tempatan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sz="1000" b="1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sz="1600" b="1" kern="0" dirty="0" err="1" smtClean="0">
                <a:solidFill>
                  <a:srgbClr val="000000"/>
                </a:solidFill>
                <a:latin typeface="Arial"/>
              </a:rPr>
              <a:t>Dasar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1" kern="0" dirty="0" err="1" smtClean="0">
                <a:solidFill>
                  <a:srgbClr val="000000"/>
                </a:solidFill>
                <a:latin typeface="Arial"/>
              </a:rPr>
              <a:t>Perolehan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1" kern="0" dirty="0" err="1" smtClean="0">
                <a:solidFill>
                  <a:srgbClr val="000000"/>
                </a:solidFill>
                <a:latin typeface="Arial"/>
              </a:rPr>
              <a:t>Barangan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 Import &amp; </a:t>
            </a:r>
            <a:r>
              <a:rPr lang="en-US" sz="1600" b="1" kern="0" dirty="0" err="1" smtClean="0">
                <a:solidFill>
                  <a:srgbClr val="000000"/>
                </a:solidFill>
                <a:latin typeface="Arial"/>
              </a:rPr>
              <a:t>Dasar</a:t>
            </a:r>
            <a:r>
              <a:rPr lang="en-US" sz="1600" b="1" kern="0" dirty="0">
                <a:solidFill>
                  <a:srgbClr val="000000"/>
                </a:solidFill>
              </a:rPr>
              <a:t> </a:t>
            </a:r>
            <a:r>
              <a:rPr lang="en-US" sz="1600" b="1" i="1" kern="0" dirty="0">
                <a:solidFill>
                  <a:srgbClr val="000000"/>
                </a:solidFill>
              </a:rPr>
              <a:t>Free On Board </a:t>
            </a:r>
            <a:r>
              <a:rPr lang="en-US" sz="1600" b="1" kern="0" dirty="0">
                <a:solidFill>
                  <a:srgbClr val="000000"/>
                </a:solidFill>
              </a:rPr>
              <a:t>(</a:t>
            </a:r>
            <a:r>
              <a:rPr lang="en-US" sz="1600" b="1" kern="0" dirty="0" smtClean="0">
                <a:solidFill>
                  <a:srgbClr val="000000"/>
                </a:solidFill>
              </a:rPr>
              <a:t>FOB)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sz="1000" b="1" kern="0" dirty="0">
              <a:solidFill>
                <a:srgbClr val="000000"/>
              </a:solidFill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fi-FI" sz="1600" b="1" kern="0" dirty="0" smtClean="0">
                <a:solidFill>
                  <a:srgbClr val="000000"/>
                </a:solidFill>
              </a:rPr>
              <a:t>Dasar </a:t>
            </a:r>
            <a:r>
              <a:rPr lang="fi-FI" sz="1600" b="1" kern="0" dirty="0">
                <a:solidFill>
                  <a:srgbClr val="000000"/>
                </a:solidFill>
              </a:rPr>
              <a:t>Keutamaan </a:t>
            </a:r>
            <a:r>
              <a:rPr lang="fi-FI" sz="1600" b="1" kern="0" dirty="0" smtClean="0">
                <a:solidFill>
                  <a:srgbClr val="000000"/>
                </a:solidFill>
              </a:rPr>
              <a:t>Kepada Syarikat Bumiputera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fi-FI" sz="10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sz="1600" b="1" kern="0" dirty="0" err="1" smtClean="0">
                <a:solidFill>
                  <a:srgbClr val="000000"/>
                </a:solidFill>
                <a:latin typeface="Arial"/>
              </a:rPr>
              <a:t>Dasar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1" i="1" kern="0" dirty="0">
                <a:solidFill>
                  <a:srgbClr val="000000"/>
                </a:solidFill>
                <a:latin typeface="Arial"/>
              </a:rPr>
              <a:t>Offsets</a:t>
            </a:r>
            <a:r>
              <a:rPr lang="en-US" sz="16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1" kern="0" dirty="0" err="1">
                <a:solidFill>
                  <a:srgbClr val="000000"/>
                </a:solidFill>
                <a:latin typeface="Arial"/>
              </a:rPr>
              <a:t>dan</a:t>
            </a:r>
            <a:r>
              <a:rPr lang="en-US" sz="16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1" kern="0" dirty="0" err="1">
                <a:solidFill>
                  <a:srgbClr val="000000"/>
                </a:solidFill>
                <a:latin typeface="Arial"/>
              </a:rPr>
              <a:t>Pemindahan</a:t>
            </a:r>
            <a:r>
              <a:rPr lang="en-US" sz="16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1" kern="0" dirty="0" err="1" smtClean="0">
                <a:solidFill>
                  <a:srgbClr val="000000"/>
                </a:solidFill>
                <a:latin typeface="Arial"/>
              </a:rPr>
              <a:t>Teknologi</a:t>
            </a:r>
            <a:r>
              <a:rPr lang="en-US" sz="16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en-US" sz="1600" b="1" i="1" kern="0" dirty="0" smtClean="0">
                <a:solidFill>
                  <a:srgbClr val="000000"/>
                </a:solidFill>
                <a:latin typeface="Arial"/>
              </a:rPr>
              <a:t>Industrial Collaboration </a:t>
            </a:r>
            <a:r>
              <a:rPr lang="en-US" sz="1600" b="1" i="1" kern="0" dirty="0" err="1" smtClean="0">
                <a:solidFill>
                  <a:srgbClr val="000000"/>
                </a:solidFill>
                <a:latin typeface="Arial"/>
              </a:rPr>
              <a:t>Programme</a:t>
            </a:r>
            <a:r>
              <a:rPr lang="en-US" sz="1600" b="1" i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– ICP)</a:t>
            </a:r>
            <a:endParaRPr lang="en-GB" sz="1600" b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2649" y="1547473"/>
            <a:ext cx="80017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/>
              </a:rPr>
              <a:t>Teras</a:t>
            </a:r>
            <a:r>
              <a:rPr lang="en-US" sz="2000" b="1" dirty="0">
                <a:latin typeface="Arial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Arial"/>
              </a:rPr>
              <a:t>PEROLEHAN</a:t>
            </a:r>
            <a:r>
              <a:rPr lang="en-US" sz="2000" b="1" dirty="0" smtClean="0">
                <a:latin typeface="Arial"/>
              </a:rPr>
              <a:t> </a:t>
            </a:r>
            <a:r>
              <a:rPr lang="en-US" sz="2000" b="1" dirty="0" err="1">
                <a:latin typeface="Arial"/>
              </a:rPr>
              <a:t>dibangunkan</a:t>
            </a:r>
            <a:r>
              <a:rPr lang="en-US" sz="2000" b="1" dirty="0">
                <a:latin typeface="Arial"/>
              </a:rPr>
              <a:t> </a:t>
            </a:r>
            <a:r>
              <a:rPr lang="en-US" sz="2000" b="1" dirty="0" err="1">
                <a:latin typeface="Arial"/>
              </a:rPr>
              <a:t>berasaskan</a:t>
            </a:r>
            <a:r>
              <a:rPr lang="en-US" sz="2000" b="1" dirty="0">
                <a:latin typeface="Arial"/>
              </a:rPr>
              <a:t> 2 </a:t>
            </a:r>
            <a:r>
              <a:rPr lang="en-US" sz="2000" b="1" dirty="0" err="1">
                <a:latin typeface="Arial"/>
              </a:rPr>
              <a:t>elemen</a:t>
            </a:r>
            <a:r>
              <a:rPr lang="en-US" sz="2000" b="1" dirty="0">
                <a:latin typeface="Arial"/>
              </a:rPr>
              <a:t> </a:t>
            </a:r>
            <a:r>
              <a:rPr lang="en-US" sz="2000" b="1" dirty="0" err="1">
                <a:latin typeface="Arial"/>
              </a:rPr>
              <a:t>utama</a:t>
            </a:r>
            <a:r>
              <a:rPr lang="en-US" sz="2000" b="1" dirty="0">
                <a:latin typeface="Arial"/>
              </a:rPr>
              <a:t>: </a:t>
            </a:r>
          </a:p>
        </p:txBody>
      </p:sp>
      <p:sp>
        <p:nvSpPr>
          <p:cNvPr id="6" name="Right Arrow 5"/>
          <p:cNvSpPr/>
          <p:nvPr/>
        </p:nvSpPr>
        <p:spPr>
          <a:xfrm rot="5400000">
            <a:off x="2265332" y="136307"/>
            <a:ext cx="650936" cy="4419599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b="1" kern="0" dirty="0" smtClean="0">
                <a:solidFill>
                  <a:schemeClr val="bg1"/>
                </a:solidFill>
                <a:latin typeface="Arial"/>
              </a:rPr>
              <a:t>DASAR</a:t>
            </a:r>
            <a:endParaRPr lang="en-GB" sz="2400" b="1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953001" y="2895600"/>
            <a:ext cx="3886199" cy="33528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b="1" kern="0" dirty="0" err="1">
                <a:solidFill>
                  <a:srgbClr val="000000"/>
                </a:solidFill>
                <a:latin typeface="Arial"/>
              </a:rPr>
              <a:t>Akauntabiliti</a:t>
            </a:r>
            <a:r>
              <a:rPr lang="en-US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b="1" kern="0" dirty="0" err="1">
                <a:solidFill>
                  <a:srgbClr val="000000"/>
                </a:solidFill>
                <a:latin typeface="Arial"/>
              </a:rPr>
              <a:t>Awam</a:t>
            </a:r>
            <a:endParaRPr lang="en-US" b="1" kern="0" dirty="0">
              <a:solidFill>
                <a:srgbClr val="000000"/>
              </a:solidFill>
              <a:latin typeface="Arial"/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>
              <a:solidFill>
                <a:srgbClr val="000000"/>
              </a:solidFill>
              <a:latin typeface="Arial"/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b="1" kern="0" dirty="0" err="1">
                <a:solidFill>
                  <a:srgbClr val="000000"/>
                </a:solidFill>
              </a:rPr>
              <a:t>Diuruskan</a:t>
            </a:r>
            <a:r>
              <a:rPr lang="en-US" b="1" kern="0" dirty="0">
                <a:solidFill>
                  <a:srgbClr val="000000"/>
                </a:solidFill>
              </a:rPr>
              <a:t> </a:t>
            </a:r>
            <a:r>
              <a:rPr lang="en-US" b="1" kern="0" dirty="0" err="1">
                <a:solidFill>
                  <a:srgbClr val="000000"/>
                </a:solidFill>
              </a:rPr>
              <a:t>Secara</a:t>
            </a:r>
            <a:r>
              <a:rPr lang="en-US" b="1" kern="0" dirty="0">
                <a:solidFill>
                  <a:srgbClr val="000000"/>
                </a:solidFill>
              </a:rPr>
              <a:t> </a:t>
            </a:r>
            <a:r>
              <a:rPr lang="en-US" b="1" kern="0" dirty="0" err="1" smtClean="0">
                <a:solidFill>
                  <a:srgbClr val="000000"/>
                </a:solidFill>
              </a:rPr>
              <a:t>Telus</a:t>
            </a:r>
            <a:endParaRPr lang="en-US" b="1" kern="0" dirty="0" smtClean="0">
              <a:solidFill>
                <a:srgbClr val="000000"/>
              </a:solidFill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>
              <a:solidFill>
                <a:srgbClr val="000000"/>
              </a:solidFill>
              <a:latin typeface="Arial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b="1" kern="0" dirty="0" err="1">
                <a:solidFill>
                  <a:srgbClr val="000000"/>
                </a:solidFill>
              </a:rPr>
              <a:t>Nilai</a:t>
            </a:r>
            <a:r>
              <a:rPr lang="en-US" b="1" kern="0" dirty="0">
                <a:solidFill>
                  <a:srgbClr val="000000"/>
                </a:solidFill>
              </a:rPr>
              <a:t> </a:t>
            </a:r>
            <a:r>
              <a:rPr lang="en-US" b="1" kern="0" dirty="0" err="1">
                <a:solidFill>
                  <a:srgbClr val="000000"/>
                </a:solidFill>
              </a:rPr>
              <a:t>Faedah</a:t>
            </a:r>
            <a:r>
              <a:rPr lang="en-US" b="1" kern="0" dirty="0">
                <a:solidFill>
                  <a:srgbClr val="000000"/>
                </a:solidFill>
              </a:rPr>
              <a:t> </a:t>
            </a:r>
            <a:r>
              <a:rPr lang="en-US" b="1" kern="0" dirty="0" smtClean="0">
                <a:solidFill>
                  <a:srgbClr val="000000"/>
                </a:solidFill>
              </a:rPr>
              <a:t>Yang </a:t>
            </a:r>
            <a:r>
              <a:rPr lang="en-US" b="1" kern="0" dirty="0" err="1" smtClean="0">
                <a:solidFill>
                  <a:srgbClr val="000000"/>
                </a:solidFill>
              </a:rPr>
              <a:t>Terbaik</a:t>
            </a:r>
            <a:endParaRPr lang="en-US" b="1" kern="0" dirty="0" smtClean="0">
              <a:solidFill>
                <a:srgbClr val="000000"/>
              </a:solidFill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>
              <a:solidFill>
                <a:srgbClr val="000000"/>
              </a:solidFill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b="1" kern="0" dirty="0" err="1" smtClean="0">
                <a:solidFill>
                  <a:srgbClr val="000000"/>
                </a:solidFill>
                <a:latin typeface="Arial"/>
              </a:rPr>
              <a:t>Saingan</a:t>
            </a: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 Terbuka</a:t>
            </a:r>
            <a:endParaRPr lang="en-US" b="1" kern="0" dirty="0">
              <a:solidFill>
                <a:srgbClr val="000000"/>
              </a:solidFill>
              <a:latin typeface="Arial"/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>
              <a:solidFill>
                <a:srgbClr val="000000"/>
              </a:solidFill>
              <a:latin typeface="Arial"/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b="1" kern="0" dirty="0" err="1" smtClean="0">
                <a:solidFill>
                  <a:srgbClr val="000000"/>
                </a:solidFill>
                <a:latin typeface="Arial"/>
              </a:rPr>
              <a:t>Adil</a:t>
            </a: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b="1" kern="0" dirty="0" err="1">
                <a:solidFill>
                  <a:srgbClr val="000000"/>
                </a:solidFill>
                <a:latin typeface="Arial"/>
              </a:rPr>
              <a:t>dan</a:t>
            </a:r>
            <a:r>
              <a:rPr lang="en-US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b="1" kern="0" dirty="0" err="1">
                <a:solidFill>
                  <a:srgbClr val="000000"/>
                </a:solidFill>
                <a:latin typeface="Arial"/>
              </a:rPr>
              <a:t>Saksama</a:t>
            </a:r>
            <a:r>
              <a:rPr lang="en-US" b="1" kern="0" dirty="0">
                <a:solidFill>
                  <a:srgbClr val="000000"/>
                </a:solidFill>
                <a:latin typeface="Arial"/>
              </a:rPr>
              <a:t> 	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b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Right Arrow 9"/>
          <p:cNvSpPr/>
          <p:nvPr/>
        </p:nvSpPr>
        <p:spPr>
          <a:xfrm rot="5400000">
            <a:off x="6550669" y="383045"/>
            <a:ext cx="687550" cy="3889512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b="1" kern="0" dirty="0" smtClean="0">
                <a:solidFill>
                  <a:schemeClr val="bg1"/>
                </a:solidFill>
                <a:latin typeface="Arial"/>
              </a:rPr>
              <a:t>PRINSIP-PRINSIP</a:t>
            </a:r>
            <a:endParaRPr lang="en-GB" sz="2400" b="1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37862" y="227095"/>
            <a:ext cx="8229600" cy="9906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TERAS PEROLEHAN</a:t>
            </a:r>
            <a:endParaRPr lang="en-US" sz="32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711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1295400"/>
            <a:ext cx="8621420" cy="5410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Spesifikasi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secara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umum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tanpa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mengkhususkan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kepada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jenama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atau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buatan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tertentu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, model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tertentu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atau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rujukan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>
                <a:solidFill>
                  <a:srgbClr val="000000"/>
                </a:solidFill>
                <a:latin typeface="Arial"/>
              </a:rPr>
              <a:t>negara</a:t>
            </a:r>
            <a:r>
              <a:rPr lang="en-US" sz="17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asal</a:t>
            </a:r>
            <a:endParaRPr lang="en-US" sz="17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Maklumat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yang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mencukupi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kepada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semua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pembida</a:t>
            </a:r>
            <a:endParaRPr lang="en-US" sz="17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Tempoh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yang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munasabah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untuk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mengemukakan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bida</a:t>
            </a:r>
            <a:endParaRPr lang="en-US" sz="17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Penilaian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dibuat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secara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objektif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dan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sama</a:t>
            </a:r>
            <a:endParaRPr lang="en-US" sz="17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Semua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bida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dinilai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berdasarkan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kriteria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yang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sama</a:t>
            </a:r>
            <a:endParaRPr lang="en-US" sz="17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Tiada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pengaruh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luar</a:t>
            </a:r>
            <a:endParaRPr lang="en-US" sz="17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Tiada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kepentingan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peribadi</a:t>
            </a:r>
            <a:endParaRPr lang="en-US" sz="17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Maklumat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yang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dikemukakan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oleh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setiap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pembida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adalah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sulit</a:t>
            </a:r>
            <a:endParaRPr lang="en-US" sz="17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Penilaian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dibuat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oleh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Jawatankuasa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Penilaian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yang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dilantik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oleh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Pegawai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Pengawal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/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Ketua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Jabatan</a:t>
            </a:r>
            <a:endParaRPr lang="en-US" sz="17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sz="1000" b="1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Menerima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tawaran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berdasarkan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harga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penilaian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yang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terendah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dan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700" b="1" kern="0" dirty="0" err="1" smtClean="0">
                <a:solidFill>
                  <a:srgbClr val="000000"/>
                </a:solidFill>
                <a:latin typeface="Arial"/>
              </a:rPr>
              <a:t>munasabah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 (</a:t>
            </a:r>
            <a:r>
              <a:rPr lang="en-US" sz="1700" b="1" i="1" kern="0" dirty="0" smtClean="0">
                <a:solidFill>
                  <a:srgbClr val="000000"/>
                </a:solidFill>
                <a:latin typeface="Arial"/>
              </a:rPr>
              <a:t>lowest </a:t>
            </a:r>
            <a:r>
              <a:rPr lang="en-US" sz="1700" b="1" i="1" kern="0" dirty="0" smtClean="0">
                <a:solidFill>
                  <a:srgbClr val="000000"/>
                </a:solidFill>
              </a:rPr>
              <a:t>evaluated and </a:t>
            </a:r>
            <a:r>
              <a:rPr lang="en-US" sz="1700" b="1" i="1" kern="0" dirty="0" smtClean="0">
                <a:solidFill>
                  <a:srgbClr val="000000"/>
                </a:solidFill>
                <a:latin typeface="Arial"/>
              </a:rPr>
              <a:t>acceptable offer</a:t>
            </a:r>
            <a:r>
              <a:rPr lang="en-US" sz="1700" b="1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en-US" sz="1700" b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7862" y="227095"/>
            <a:ext cx="8229600" cy="9906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ADIL DAN SAKSAMA</a:t>
            </a:r>
            <a:endParaRPr lang="en-US" sz="28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110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3"/>
          <p:cNvSpPr>
            <a:spLocks noChangeShapeType="1"/>
          </p:cNvSpPr>
          <p:nvPr/>
        </p:nvSpPr>
        <p:spPr bwMode="auto">
          <a:xfrm rot="5400000" flipH="1" flipV="1">
            <a:off x="5822149" y="3591335"/>
            <a:ext cx="249364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0" name="Line 33"/>
          <p:cNvSpPr>
            <a:spLocks noChangeShapeType="1"/>
          </p:cNvSpPr>
          <p:nvPr/>
        </p:nvSpPr>
        <p:spPr bwMode="auto">
          <a:xfrm rot="5400000" flipH="1" flipV="1">
            <a:off x="3303821" y="3681617"/>
            <a:ext cx="249364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1" name="Line 33"/>
          <p:cNvSpPr>
            <a:spLocks noChangeShapeType="1"/>
          </p:cNvSpPr>
          <p:nvPr/>
        </p:nvSpPr>
        <p:spPr bwMode="auto">
          <a:xfrm rot="5400000" flipH="1" flipV="1">
            <a:off x="788159" y="3650840"/>
            <a:ext cx="249364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2" name="Line 33"/>
          <p:cNvSpPr>
            <a:spLocks noChangeShapeType="1"/>
          </p:cNvSpPr>
          <p:nvPr/>
        </p:nvSpPr>
        <p:spPr bwMode="auto">
          <a:xfrm rot="5400000" flipH="1" flipV="1">
            <a:off x="4560824" y="3708692"/>
            <a:ext cx="0" cy="35052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3" name="Line 33"/>
          <p:cNvSpPr>
            <a:spLocks noChangeShapeType="1"/>
          </p:cNvSpPr>
          <p:nvPr/>
        </p:nvSpPr>
        <p:spPr bwMode="auto">
          <a:xfrm rot="5400000" flipH="1" flipV="1">
            <a:off x="4560824" y="1890435"/>
            <a:ext cx="0" cy="35052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4" name="Line 33"/>
          <p:cNvSpPr>
            <a:spLocks noChangeShapeType="1"/>
          </p:cNvSpPr>
          <p:nvPr/>
        </p:nvSpPr>
        <p:spPr bwMode="auto">
          <a:xfrm rot="5400000" flipH="1" flipV="1">
            <a:off x="4567446" y="76200"/>
            <a:ext cx="0" cy="35052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solidFill>
                  <a:schemeClr val="tx1"/>
                </a:solidFill>
                <a:prstDash val="dash"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947105" y="1289819"/>
            <a:ext cx="2139512" cy="13986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Perolehan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Kerajaan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melibatkan</a:t>
            </a:r>
            <a:r>
              <a:rPr lang="en-GB" sz="1400" b="1" dirty="0" smtClean="0">
                <a:solidFill>
                  <a:schemeClr val="tx1"/>
                </a:solidFill>
              </a:rPr>
              <a:t> dana/</a:t>
            </a:r>
            <a:r>
              <a:rPr lang="en-GB" sz="1400" b="1" dirty="0" err="1" smtClean="0">
                <a:solidFill>
                  <a:schemeClr val="tx1"/>
                </a:solidFill>
              </a:rPr>
              <a:t>wang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awam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3462666" y="1289819"/>
            <a:ext cx="2174972" cy="13986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Prinsip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teras</a:t>
            </a:r>
            <a:r>
              <a:rPr lang="en-GB" sz="1400" b="1" dirty="0" smtClean="0">
                <a:solidFill>
                  <a:schemeClr val="tx1"/>
                </a:solidFill>
              </a:rPr>
              <a:t> yang </a:t>
            </a:r>
            <a:r>
              <a:rPr lang="en-GB" sz="1400" b="1" dirty="0" err="1" smtClean="0">
                <a:solidFill>
                  <a:schemeClr val="tx1"/>
                </a:solidFill>
              </a:rPr>
              <a:t>diterima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umum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5988216" y="1289818"/>
            <a:ext cx="2139511" cy="13986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Kajian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pasaran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bagi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menentukan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harga</a:t>
            </a:r>
            <a:r>
              <a:rPr lang="en-GB" sz="1400" b="1" dirty="0" smtClean="0">
                <a:solidFill>
                  <a:schemeClr val="tx1"/>
                </a:solidFill>
              </a:rPr>
              <a:t> yang </a:t>
            </a:r>
            <a:r>
              <a:rPr lang="en-GB" sz="1400" b="1" dirty="0" err="1" smtClean="0">
                <a:solidFill>
                  <a:schemeClr val="tx1"/>
                </a:solidFill>
              </a:rPr>
              <a:t>munasabah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914400" y="3118619"/>
            <a:ext cx="2174972" cy="1398675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Perbandingan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k</a:t>
            </a:r>
            <a:r>
              <a:rPr lang="en-GB" sz="1400" b="1" dirty="0" err="1" smtClean="0">
                <a:solidFill>
                  <a:schemeClr val="tx1"/>
                </a:solidFill>
              </a:rPr>
              <a:t>eseluruhan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jangka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hayat</a:t>
            </a:r>
            <a:r>
              <a:rPr lang="en-GB" sz="1400" b="1" dirty="0" smtClean="0">
                <a:solidFill>
                  <a:schemeClr val="tx1"/>
                </a:solidFill>
              </a:rPr>
              <a:t>, </a:t>
            </a:r>
            <a:r>
              <a:rPr lang="en-GB" sz="1400" b="1" dirty="0" err="1" smtClean="0">
                <a:solidFill>
                  <a:schemeClr val="tx1"/>
                </a:solidFill>
              </a:rPr>
              <a:t>kos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dan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kualiti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3465862" y="3118617"/>
            <a:ext cx="2139511" cy="1398675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Analisis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p</a:t>
            </a:r>
            <a:r>
              <a:rPr lang="en-GB" sz="1400" b="1" dirty="0" err="1" smtClean="0">
                <a:solidFill>
                  <a:schemeClr val="tx1"/>
                </a:solidFill>
              </a:rPr>
              <a:t>erbandingan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p</a:t>
            </a:r>
            <a:r>
              <a:rPr lang="en-GB" sz="1400" b="1" dirty="0" err="1" smtClean="0">
                <a:solidFill>
                  <a:schemeClr val="tx1"/>
                </a:solidFill>
              </a:rPr>
              <a:t>erolehan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l</a:t>
            </a:r>
            <a:r>
              <a:rPr lang="en-GB" sz="1400" b="1" dirty="0" err="1" smtClean="0">
                <a:solidFill>
                  <a:schemeClr val="tx1"/>
                </a:solidFill>
              </a:rPr>
              <a:t>ampau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5970485" y="3102779"/>
            <a:ext cx="2174972" cy="13986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Perbandingan</a:t>
            </a:r>
            <a:r>
              <a:rPr lang="en-GB" sz="1400" b="1" dirty="0" smtClean="0">
                <a:solidFill>
                  <a:schemeClr val="tx1"/>
                </a:solidFill>
              </a:rPr>
              <a:t> Kos </a:t>
            </a:r>
            <a:r>
              <a:rPr lang="en-GB" sz="1400" b="1" dirty="0" err="1" smtClean="0">
                <a:solidFill>
                  <a:schemeClr val="tx1"/>
                </a:solidFill>
              </a:rPr>
              <a:t>Analisis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dan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faedahnya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65360" y="4832572"/>
            <a:ext cx="2139511" cy="1398675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Kombinasi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pelbagai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faktor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seperti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teknikal</a:t>
            </a:r>
            <a:r>
              <a:rPr lang="en-GB" sz="1400" b="1" dirty="0" smtClean="0">
                <a:solidFill>
                  <a:schemeClr val="tx1"/>
                </a:solidFill>
              </a:rPr>
              <a:t>, </a:t>
            </a:r>
            <a:r>
              <a:rPr lang="en-GB" sz="1400" b="1" dirty="0" err="1" smtClean="0">
                <a:solidFill>
                  <a:schemeClr val="tx1"/>
                </a:solidFill>
              </a:rPr>
              <a:t>kewangan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prestasi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dan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risiko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479960" y="4832572"/>
            <a:ext cx="2174972" cy="13986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Persaingan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t</a:t>
            </a:r>
            <a:r>
              <a:rPr lang="en-GB" sz="1400" b="1" dirty="0" err="1" smtClean="0">
                <a:solidFill>
                  <a:schemeClr val="tx1"/>
                </a:solidFill>
              </a:rPr>
              <a:t>erbuka</a:t>
            </a:r>
            <a:r>
              <a:rPr lang="en-GB" sz="1400" b="1" dirty="0" smtClean="0">
                <a:solidFill>
                  <a:schemeClr val="tx1"/>
                </a:solidFill>
              </a:rPr>
              <a:t> di </a:t>
            </a:r>
            <a:r>
              <a:rPr lang="en-GB" sz="1400" b="1" dirty="0" err="1" smtClean="0">
                <a:solidFill>
                  <a:schemeClr val="tx1"/>
                </a:solidFill>
              </a:rPr>
              <a:t>kalangan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syarikat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955146" y="4832572"/>
            <a:ext cx="2139511" cy="1398675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i="1" dirty="0" smtClean="0">
                <a:solidFill>
                  <a:schemeClr val="tx1"/>
                </a:solidFill>
              </a:rPr>
              <a:t>Total cost </a:t>
            </a:r>
            <a:r>
              <a:rPr lang="en-GB" sz="1400" b="1" i="1" dirty="0">
                <a:solidFill>
                  <a:schemeClr val="tx1"/>
                </a:solidFill>
              </a:rPr>
              <a:t>b</a:t>
            </a:r>
            <a:r>
              <a:rPr lang="en-GB" sz="1400" b="1" i="1" dirty="0" smtClean="0">
                <a:solidFill>
                  <a:schemeClr val="tx1"/>
                </a:solidFill>
              </a:rPr>
              <a:t>ids</a:t>
            </a:r>
            <a:endParaRPr lang="en-GB" sz="1400" b="1" i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947105" y="1289818"/>
            <a:ext cx="2139512" cy="1398675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Perolehan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Kerajaan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melibatkan</a:t>
            </a:r>
            <a:r>
              <a:rPr lang="en-GB" sz="1400" b="1" dirty="0" smtClean="0">
                <a:solidFill>
                  <a:schemeClr val="tx1"/>
                </a:solidFill>
              </a:rPr>
              <a:t> dana/</a:t>
            </a:r>
            <a:r>
              <a:rPr lang="en-GB" sz="1400" b="1" dirty="0" err="1" smtClean="0">
                <a:solidFill>
                  <a:schemeClr val="tx1"/>
                </a:solidFill>
              </a:rPr>
              <a:t>wang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awam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462666" y="1289818"/>
            <a:ext cx="2174972" cy="1398675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Prinsip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teras</a:t>
            </a:r>
            <a:r>
              <a:rPr lang="en-GB" sz="1400" b="1" dirty="0" smtClean="0">
                <a:solidFill>
                  <a:schemeClr val="tx1"/>
                </a:solidFill>
              </a:rPr>
              <a:t> yang </a:t>
            </a:r>
            <a:r>
              <a:rPr lang="en-GB" sz="1400" b="1" dirty="0" err="1" smtClean="0">
                <a:solidFill>
                  <a:schemeClr val="tx1"/>
                </a:solidFill>
              </a:rPr>
              <a:t>diterima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umum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988216" y="1289817"/>
            <a:ext cx="2139511" cy="1398675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Kajian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pasaran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bagi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menentukan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harga</a:t>
            </a:r>
            <a:r>
              <a:rPr lang="en-GB" sz="1400" b="1" dirty="0" smtClean="0">
                <a:solidFill>
                  <a:schemeClr val="tx1"/>
                </a:solidFill>
              </a:rPr>
              <a:t> yang </a:t>
            </a:r>
            <a:r>
              <a:rPr lang="en-GB" sz="1400" b="1" dirty="0" err="1" smtClean="0">
                <a:solidFill>
                  <a:schemeClr val="tx1"/>
                </a:solidFill>
              </a:rPr>
              <a:t>munasabah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970485" y="3102778"/>
            <a:ext cx="2174972" cy="1398675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Perbandingan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kos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analisis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dan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faedahnya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479960" y="4832571"/>
            <a:ext cx="2174972" cy="1398675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tx1"/>
                </a:solidFill>
              </a:rPr>
              <a:t>Persaingan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t</a:t>
            </a:r>
            <a:r>
              <a:rPr lang="en-GB" sz="1400" b="1" dirty="0" err="1" smtClean="0">
                <a:solidFill>
                  <a:schemeClr val="tx1"/>
                </a:solidFill>
              </a:rPr>
              <a:t>erbuka</a:t>
            </a:r>
            <a:r>
              <a:rPr lang="en-GB" sz="1400" b="1" dirty="0" smtClean="0">
                <a:solidFill>
                  <a:schemeClr val="tx1"/>
                </a:solidFill>
              </a:rPr>
              <a:t> di </a:t>
            </a:r>
            <a:r>
              <a:rPr lang="en-GB" sz="1400" b="1" dirty="0" err="1" smtClean="0">
                <a:solidFill>
                  <a:schemeClr val="tx1"/>
                </a:solidFill>
              </a:rPr>
              <a:t>kalangan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syarikat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381000" y="1524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800" b="1" kern="0" dirty="0" smtClean="0">
                <a:solidFill>
                  <a:schemeClr val="tx1"/>
                </a:solidFill>
              </a:rPr>
              <a:t>NILAI FAEDAH YANG TERBAIK</a:t>
            </a:r>
          </a:p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</a:t>
            </a:r>
            <a:r>
              <a:rPr lang="en-US" sz="2800" b="1" i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Best Value For Money</a:t>
            </a:r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)</a:t>
            </a:r>
            <a:endParaRPr lang="en-US" sz="28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606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66800" y="2209800"/>
            <a:ext cx="7239000" cy="3200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dirty="0" err="1">
                <a:solidFill>
                  <a:schemeClr val="tx1"/>
                </a:solidFill>
              </a:rPr>
              <a:t>Nilai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faedah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terbaik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melalui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Katalog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dipaparkan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ePerolehan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Perancangan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</a:t>
            </a:r>
            <a:r>
              <a:rPr lang="en-US" dirty="0" err="1" smtClean="0">
                <a:solidFill>
                  <a:schemeClr val="tx1"/>
                </a:solidFill>
              </a:rPr>
              <a:t>erolehan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Analisis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perolehan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lampau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Pengesahan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berdasarkan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kajian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pasaran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i="1" dirty="0" smtClean="0">
                <a:solidFill>
                  <a:schemeClr val="tx1"/>
                </a:solidFill>
              </a:rPr>
              <a:t>Reverse </a:t>
            </a:r>
            <a:r>
              <a:rPr lang="en-US" i="1" dirty="0">
                <a:solidFill>
                  <a:schemeClr val="tx1"/>
                </a:solidFill>
              </a:rPr>
              <a:t>auction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eBidding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49647" y="1398607"/>
            <a:ext cx="609599" cy="63968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noFill/>
                <a:latin typeface="Palatino Linotype" panose="02040502050505030304" pitchFamily="18" charset="0"/>
                <a:cs typeface="Aharoni" panose="02010803020104030203" pitchFamily="2" charset="-79"/>
              </a:rPr>
              <a:t>1</a:t>
            </a:r>
            <a:endParaRPr lang="en-GB" b="1" dirty="0">
              <a:noFill/>
              <a:latin typeface="Palatino Linotype" panose="02040502050505030304" pitchFamily="18" charset="0"/>
              <a:cs typeface="Aharoni" panose="02010803020104030203" pitchFamily="2" charset="-79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49647" y="3273522"/>
            <a:ext cx="609599" cy="63968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noFill/>
                <a:latin typeface="Palatino Linotype" panose="02040502050505030304" pitchFamily="18" charset="0"/>
                <a:cs typeface="Aharoni" panose="02010803020104030203" pitchFamily="2" charset="-79"/>
              </a:rPr>
              <a:t>3</a:t>
            </a:r>
            <a:endParaRPr lang="en-GB" b="1" dirty="0">
              <a:noFill/>
              <a:latin typeface="Palatino Linotype" panose="02040502050505030304" pitchFamily="18" charset="0"/>
              <a:cs typeface="Aharoni" panose="02010803020104030203" pitchFamily="2" charset="-79"/>
            </a:endParaRPr>
          </a:p>
        </p:txBody>
      </p:sp>
      <p:pic>
        <p:nvPicPr>
          <p:cNvPr id="13" name="Picture 2" descr="http://www.mot.gov.my/en/Resources/RelatedLinks/BPentadbiranDanKewangan-ePeroleh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864" y="614385"/>
            <a:ext cx="1098621" cy="8239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413657" y="614385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800" b="1" kern="0" dirty="0" smtClean="0">
                <a:solidFill>
                  <a:schemeClr val="tx1"/>
                </a:solidFill>
              </a:rPr>
              <a:t>NILAI FAEDAH YANG TERBAIK</a:t>
            </a:r>
            <a:endParaRPr lang="en-US" sz="2800" b="1" kern="0" dirty="0">
              <a:solidFill>
                <a:schemeClr val="tx1"/>
              </a:solidFill>
            </a:endParaRPr>
          </a:p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</a:t>
            </a:r>
            <a:r>
              <a:rPr lang="en-US" sz="2800" b="1" i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Best Value For Money</a:t>
            </a:r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)</a:t>
            </a:r>
            <a:endParaRPr lang="en-US" sz="28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815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828800" y="1679394"/>
            <a:ext cx="6125351" cy="4492806"/>
            <a:chOff x="1471224" y="1487397"/>
            <a:chExt cx="6125351" cy="4492806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2070177" y="1487397"/>
              <a:ext cx="5526398" cy="798603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52162" tIns="76200" rIns="142240" bIns="76200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None/>
              </a:pPr>
              <a:r>
                <a:rPr lang="en-US" altLang="en-US" sz="1800" b="1" dirty="0">
                  <a:latin typeface="+mn-lt"/>
                </a:rPr>
                <a:t>PENDAFTARAN </a:t>
              </a:r>
              <a:r>
                <a:rPr lang="en-US" altLang="en-US" sz="1800" b="1" dirty="0" smtClean="0">
                  <a:latin typeface="+mn-lt"/>
                </a:rPr>
                <a:t>PEMBEKAL/KONTRAKTOR</a:t>
              </a:r>
              <a:endParaRPr lang="en-US" altLang="en-US" sz="1800" b="1" dirty="0">
                <a:latin typeface="+mn-lt"/>
              </a:endParaRPr>
            </a:p>
          </p:txBody>
        </p:sp>
        <p:sp>
          <p:nvSpPr>
            <p:cNvPr id="4" name="Oval 6"/>
            <p:cNvSpPr>
              <a:spLocks noChangeArrowheads="1"/>
            </p:cNvSpPr>
            <p:nvPr/>
          </p:nvSpPr>
          <p:spPr bwMode="auto">
            <a:xfrm>
              <a:off x="1471224" y="1487397"/>
              <a:ext cx="798603" cy="798603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 w="25400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itchFamily="34" charset="0"/>
                <a:buNone/>
              </a:pPr>
              <a:endParaRPr lang="en-US" altLang="en-US" sz="1600">
                <a:latin typeface="+mn-lt"/>
              </a:endParaRPr>
            </a:p>
          </p:txBody>
        </p:sp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2070177" y="2411805"/>
              <a:ext cx="5526398" cy="798603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52162" tIns="76200" rIns="142240" bIns="76200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None/>
              </a:pPr>
              <a:r>
                <a:rPr lang="en-US" altLang="en-US" sz="1800" b="1" dirty="0">
                  <a:latin typeface="+mn-lt"/>
                </a:rPr>
                <a:t>PENGGUNAAN </a:t>
              </a:r>
              <a:r>
                <a:rPr lang="en-US" altLang="en-US" sz="1800" b="1" dirty="0" smtClean="0">
                  <a:latin typeface="+mn-lt"/>
                </a:rPr>
                <a:t>BAHAN/BARANGAN DAN PERKHIDMATAN TEMPATAN</a:t>
              </a:r>
              <a:endParaRPr lang="en-US" altLang="en-US" sz="1800" b="1" dirty="0">
                <a:latin typeface="+mn-lt"/>
              </a:endParaRPr>
            </a:p>
          </p:txBody>
        </p:sp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1471224" y="2411805"/>
              <a:ext cx="798603" cy="798603"/>
            </a:xfrm>
            <a:prstGeom prst="ellipse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 w="25400">
              <a:solidFill>
                <a:schemeClr val="tx1"/>
              </a:solidFill>
              <a:bevel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itchFamily="34" charset="0"/>
                <a:buNone/>
              </a:pPr>
              <a:endParaRPr lang="en-US" altLang="en-US" sz="1600">
                <a:latin typeface="+mn-lt"/>
              </a:endParaRPr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2070177" y="3316197"/>
              <a:ext cx="5526398" cy="798603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52162" tIns="76200" rIns="142240" bIns="76200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None/>
              </a:pPr>
              <a:r>
                <a:rPr lang="en-US" altLang="en-US" sz="1800" b="1" dirty="0">
                  <a:latin typeface="+mn-lt"/>
                </a:rPr>
                <a:t>PEROLEHAN BARANGAN IMPORT</a:t>
              </a: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1471224" y="3316197"/>
              <a:ext cx="798603" cy="798603"/>
            </a:xfrm>
            <a:prstGeom prst="ellipse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 w="25400">
              <a:solidFill>
                <a:srgbClr val="953734"/>
              </a:solidFill>
              <a:bevel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itchFamily="34" charset="0"/>
                <a:buNone/>
              </a:pPr>
              <a:endParaRPr lang="en-US" altLang="en-US" sz="1600">
                <a:latin typeface="+mn-lt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2070177" y="4267200"/>
              <a:ext cx="5526398" cy="798603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52162" tIns="76200" rIns="142240" bIns="76200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None/>
              </a:pPr>
              <a:r>
                <a:rPr lang="en-US" altLang="en-US" sz="1800" b="1" dirty="0" smtClean="0">
                  <a:latin typeface="+mn-lt"/>
                </a:rPr>
                <a:t>PEMINDAHAN TEKNOLOGI</a:t>
              </a:r>
              <a:endParaRPr lang="en-US" altLang="en-US" sz="1800" b="1" dirty="0">
                <a:latin typeface="+mn-lt"/>
              </a:endParaRPr>
            </a:p>
          </p:txBody>
        </p:sp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1471224" y="4267200"/>
              <a:ext cx="798603" cy="798603"/>
            </a:xfrm>
            <a:prstGeom prst="ellipse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 w="25400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itchFamily="34" charset="0"/>
                <a:buNone/>
              </a:pPr>
              <a:endParaRPr lang="en-US" altLang="en-US" sz="1600">
                <a:latin typeface="+mn-lt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2070177" y="5181600"/>
              <a:ext cx="5526398" cy="798603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52162" tIns="76200" rIns="142240" bIns="76200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None/>
              </a:pPr>
              <a:r>
                <a:rPr lang="en-US" altLang="en-US" sz="1800" b="1" dirty="0">
                  <a:latin typeface="+mn-lt"/>
                </a:rPr>
                <a:t>KEUTAMAAN </a:t>
              </a:r>
              <a:r>
                <a:rPr lang="en-US" altLang="en-US" sz="1800" b="1" dirty="0" smtClean="0">
                  <a:latin typeface="+mn-lt"/>
                </a:rPr>
                <a:t>KEPADA SYKT. BUMIPUTERA</a:t>
              </a:r>
              <a:endParaRPr lang="en-US" altLang="en-US" sz="1800" b="1" dirty="0">
                <a:latin typeface="+mn-lt"/>
              </a:endParaRPr>
            </a:p>
          </p:txBody>
        </p:sp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471224" y="5181600"/>
              <a:ext cx="798603" cy="798603"/>
            </a:xfrm>
            <a:prstGeom prst="ellipse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 w="25400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SimSun" pitchFamily="2" charset="-122"/>
                  <a:sym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itchFamily="34" charset="0"/>
                <a:buNone/>
              </a:pPr>
              <a:endParaRPr lang="en-US" altLang="en-US" sz="1600">
                <a:latin typeface="+mn-lt"/>
              </a:endParaRPr>
            </a:p>
          </p:txBody>
        </p:sp>
      </p:grpSp>
      <p:sp>
        <p:nvSpPr>
          <p:cNvPr id="14" name="Title 1"/>
          <p:cNvSpPr txBox="1">
            <a:spLocks/>
          </p:cNvSpPr>
          <p:nvPr/>
        </p:nvSpPr>
        <p:spPr bwMode="auto">
          <a:xfrm>
            <a:off x="192157" y="265017"/>
            <a:ext cx="89154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STRATEGI PELAKSANAAN PEROLEHAN KERAJAAN</a:t>
            </a:r>
            <a:endParaRPr lang="en-US" sz="32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833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66226765"/>
              </p:ext>
            </p:extLst>
          </p:nvPr>
        </p:nvGraphicFramePr>
        <p:xfrm>
          <a:off x="914400" y="1600200"/>
          <a:ext cx="7867650" cy="452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552450" y="2286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KATEGORI PEROLEHAN 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445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1" y="16764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>
                <a:solidFill>
                  <a:prstClr val="black"/>
                </a:solidFill>
                <a:cs typeface="Tahoma" panose="020B0604030504040204" pitchFamily="34" charset="0"/>
              </a:rPr>
              <a:t>Semua</a:t>
            </a:r>
            <a:r>
              <a:rPr lang="en-US" b="1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cs typeface="Tahoma" panose="020B0604030504040204" pitchFamily="34" charset="0"/>
              </a:rPr>
              <a:t>pembekal</a:t>
            </a:r>
            <a:r>
              <a:rPr lang="en-US" b="1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cs typeface="Tahoma" panose="020B0604030504040204" pitchFamily="34" charset="0"/>
              </a:rPr>
              <a:t>dan</a:t>
            </a:r>
            <a:r>
              <a:rPr lang="en-US" b="1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cs typeface="Tahoma" panose="020B0604030504040204" pitchFamily="34" charset="0"/>
              </a:rPr>
              <a:t>kontraktor</a:t>
            </a:r>
            <a:r>
              <a:rPr lang="en-US" b="1" dirty="0">
                <a:solidFill>
                  <a:prstClr val="black"/>
                </a:solidFill>
                <a:cs typeface="Tahoma" panose="020B0604030504040204" pitchFamily="34" charset="0"/>
              </a:rPr>
              <a:t> yang </a:t>
            </a:r>
            <a:r>
              <a:rPr lang="en-US" b="1" dirty="0" err="1">
                <a:solidFill>
                  <a:prstClr val="black"/>
                </a:solidFill>
                <a:cs typeface="Tahoma" panose="020B0604030504040204" pitchFamily="34" charset="0"/>
              </a:rPr>
              <a:t>ingin</a:t>
            </a:r>
            <a:r>
              <a:rPr lang="en-US" b="1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cs typeface="Tahoma" panose="020B0604030504040204" pitchFamily="34" charset="0"/>
              </a:rPr>
              <a:t>berurusan</a:t>
            </a:r>
            <a:r>
              <a:rPr lang="en-US" b="1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cs typeface="Tahoma" panose="020B0604030504040204" pitchFamily="34" charset="0"/>
              </a:rPr>
              <a:t>dengan</a:t>
            </a:r>
            <a:r>
              <a:rPr lang="en-US" b="1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cs typeface="Tahoma" panose="020B0604030504040204" pitchFamily="34" charset="0"/>
              </a:rPr>
              <a:t>K</a:t>
            </a:r>
            <a:r>
              <a:rPr lang="en-US" b="1" dirty="0" err="1" smtClean="0">
                <a:solidFill>
                  <a:prstClr val="black"/>
                </a:solidFill>
                <a:cs typeface="Tahoma" panose="020B0604030504040204" pitchFamily="34" charset="0"/>
              </a:rPr>
              <a:t>erajaan</a:t>
            </a:r>
            <a:r>
              <a:rPr lang="en-US" b="1" dirty="0" smtClean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cs typeface="Tahoma" panose="020B0604030504040204" pitchFamily="34" charset="0"/>
              </a:rPr>
              <a:t>perlu</a:t>
            </a:r>
            <a:r>
              <a:rPr lang="en-US" b="1" dirty="0" smtClean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cs typeface="Tahoma" panose="020B0604030504040204" pitchFamily="34" charset="0"/>
              </a:rPr>
              <a:t>berdaftar</a:t>
            </a:r>
            <a:r>
              <a:rPr lang="en-US" b="1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cs typeface="Tahoma" panose="020B0604030504040204" pitchFamily="34" charset="0"/>
              </a:rPr>
              <a:t>seperti</a:t>
            </a:r>
            <a:r>
              <a:rPr lang="en-US" b="1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cs typeface="Tahoma" panose="020B0604030504040204" pitchFamily="34" charset="0"/>
              </a:rPr>
              <a:t>berikut</a:t>
            </a:r>
            <a:r>
              <a:rPr lang="en-US" b="1" dirty="0" smtClean="0">
                <a:solidFill>
                  <a:prstClr val="black"/>
                </a:solidFill>
                <a:cs typeface="Tahoma" panose="020B0604030504040204" pitchFamily="34" charset="0"/>
              </a:rPr>
              <a:t>:</a:t>
            </a:r>
            <a:endParaRPr lang="en-US" b="1" dirty="0">
              <a:solidFill>
                <a:prstClr val="black"/>
              </a:solidFill>
              <a:cs typeface="Tahom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12643" y="304800"/>
            <a:ext cx="8878957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PENDAFTARAN PEMBEKAL/KONTRAKTOR </a:t>
            </a:r>
          </a:p>
          <a:p>
            <a:r>
              <a:rPr lang="en-US" sz="24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(AP 184 &amp; 1PP/PK1)</a:t>
            </a:r>
            <a:endParaRPr lang="en-US" sz="24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522495"/>
              </p:ext>
            </p:extLst>
          </p:nvPr>
        </p:nvGraphicFramePr>
        <p:xfrm>
          <a:off x="381000" y="2514600"/>
          <a:ext cx="8382000" cy="3246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3999"/>
                <a:gridCol w="3048000"/>
                <a:gridCol w="2540001"/>
              </a:tblGrid>
              <a:tr h="990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Bekalan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Perkhidmatan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dirty="0" err="1" smtClean="0"/>
                        <a:t>termasuk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perunding</a:t>
                      </a:r>
                      <a:r>
                        <a:rPr lang="en-US" sz="1600" dirty="0" smtClean="0"/>
                        <a:t>) 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err="1" smtClean="0"/>
                        <a:t>Sijil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Akuan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Pendaftaran</a:t>
                      </a:r>
                      <a:r>
                        <a:rPr lang="en-US" sz="1600" dirty="0" smtClean="0"/>
                        <a:t> Syarikat/</a:t>
                      </a:r>
                      <a:r>
                        <a:rPr lang="en-US" sz="1600" dirty="0" err="1" smtClean="0"/>
                        <a:t>Perunding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err="1" smtClean="0"/>
                        <a:t>Sijil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Taraf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Bumiputera</a:t>
                      </a:r>
                      <a:r>
                        <a:rPr lang="en-US" sz="1600" dirty="0" smtClean="0"/>
                        <a:t> (STB)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Kementerian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Kewangan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82148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Kerja</a:t>
                      </a:r>
                      <a:r>
                        <a:rPr lang="en-US" sz="1600" dirty="0" smtClean="0"/>
                        <a:t>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err="1" smtClean="0"/>
                        <a:t>Perakuan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Pendaftaran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Kontraktor</a:t>
                      </a:r>
                      <a:endParaRPr lang="en-US" sz="16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8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err="1" smtClean="0"/>
                        <a:t>Sijil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Perolehan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Kerja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Kerajaan</a:t>
                      </a:r>
                      <a:r>
                        <a:rPr lang="en-US" sz="1600" dirty="0" smtClean="0"/>
                        <a:t> (SPKK)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Lembaga</a:t>
                      </a:r>
                      <a:r>
                        <a:rPr lang="en-US" sz="1600" dirty="0" smtClean="0"/>
                        <a:t> Pembangunan </a:t>
                      </a:r>
                      <a:r>
                        <a:rPr lang="en-US" sz="1600" dirty="0" err="1" smtClean="0"/>
                        <a:t>Industri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Pembinaan</a:t>
                      </a:r>
                      <a:r>
                        <a:rPr lang="en-US" sz="1600" dirty="0" smtClean="0"/>
                        <a:t> (CIDB)</a:t>
                      </a:r>
                      <a:endParaRPr lang="en-US" sz="1600" b="1" dirty="0"/>
                    </a:p>
                  </a:txBody>
                  <a:tcPr/>
                </a:tc>
              </a:tr>
              <a:tr h="712304"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err="1" smtClean="0"/>
                        <a:t>Sijil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Taraf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Bumiputera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(STB)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Bahagian</a:t>
                      </a:r>
                      <a:r>
                        <a:rPr lang="en-US" sz="1600" dirty="0" smtClean="0"/>
                        <a:t> Pembangunan </a:t>
                      </a:r>
                      <a:r>
                        <a:rPr lang="en-US" sz="1600" dirty="0" err="1" smtClean="0"/>
                        <a:t>Usahawan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Kontraktor</a:t>
                      </a:r>
                      <a:r>
                        <a:rPr lang="en-US" sz="1600" dirty="0" smtClean="0"/>
                        <a:t> (BPKU)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45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670780"/>
              </p:ext>
            </p:extLst>
          </p:nvPr>
        </p:nvGraphicFramePr>
        <p:xfrm>
          <a:off x="1409700" y="1905000"/>
          <a:ext cx="6438900" cy="4090511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405772"/>
                <a:gridCol w="5033128"/>
              </a:tblGrid>
              <a:tr h="7396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ms-MY" sz="120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20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Gred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Had Nilai Perolehan Kerja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89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RM200,000 dan ke bawah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50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 RM200,000 hingga RM500,000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50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 RM500,000 hingga RM1,000,000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3434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 RM1,000,000 hingga RM3,000,000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50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 RM3,000,000 hingga RM5,000,000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50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G6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 RM5,000,000 hingga RM10,000,000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50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 RM10,000,000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533400"/>
            <a:ext cx="847725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PENDAFTARAN KONTRAKTOR KERJA </a:t>
            </a:r>
          </a:p>
          <a:p>
            <a:r>
              <a:rPr lang="en-US" sz="20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[ KATEGORI BANGUNAN/AWAM/MEKANIKAL </a:t>
            </a:r>
          </a:p>
          <a:p>
            <a:r>
              <a:rPr lang="en-US" sz="20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- 1PP/PK1/</a:t>
            </a:r>
            <a:r>
              <a:rPr lang="en-US" sz="2000" b="1" kern="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Perenggan</a:t>
            </a:r>
            <a:r>
              <a:rPr lang="en-US" sz="20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7(</a:t>
            </a:r>
            <a:r>
              <a:rPr lang="en-US" sz="2000" b="1" kern="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</a:t>
            </a:r>
            <a:r>
              <a:rPr lang="en-US" sz="20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) ]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246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 txBox="1">
            <a:spLocks noGrp="1"/>
          </p:cNvSpPr>
          <p:nvPr/>
        </p:nvSpPr>
        <p:spPr bwMode="auto">
          <a:xfrm>
            <a:off x="7010400" y="6477000"/>
            <a:ext cx="2133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D77BE843-340E-4596-976D-8B0B086DF62A}" type="slidenum">
              <a:rPr lang="en-US" sz="1400" kern="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z="1400" kern="0">
              <a:solidFill>
                <a:srgbClr val="000000"/>
              </a:solidFill>
            </a:endParaRPr>
          </a:p>
        </p:txBody>
      </p:sp>
      <p:sp>
        <p:nvSpPr>
          <p:cNvPr id="41" name="Minus 40"/>
          <p:cNvSpPr/>
          <p:nvPr/>
        </p:nvSpPr>
        <p:spPr>
          <a:xfrm>
            <a:off x="-85064" y="3546058"/>
            <a:ext cx="2133600" cy="381000"/>
          </a:xfrm>
          <a:prstGeom prst="mathMinus">
            <a:avLst/>
          </a:prstGeom>
          <a:solidFill>
            <a:srgbClr val="333399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9044" y="256225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Arial"/>
              </a:rPr>
              <a:t>1966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14800" y="1066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Arial"/>
              </a:rPr>
              <a:t>1990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153400" y="1065031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Arial"/>
              </a:rPr>
              <a:t>2020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628899" y="2166257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Arial"/>
              </a:rPr>
              <a:t>1970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981200" y="2667000"/>
            <a:ext cx="2057399" cy="53340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 smtClean="0">
                <a:solidFill>
                  <a:schemeClr val="bg1">
                    <a:lumMod val="95000"/>
                  </a:schemeClr>
                </a:solidFill>
                <a:latin typeface="Arial"/>
              </a:rPr>
              <a:t>DASAR EKONOMI BARU (DEB)</a:t>
            </a:r>
            <a:endParaRPr lang="en-US" sz="1200" b="1" kern="0" dirty="0">
              <a:solidFill>
                <a:schemeClr val="bg1">
                  <a:lumMod val="95000"/>
                </a:schemeClr>
              </a:solidFill>
              <a:latin typeface="Arial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267200" y="1447800"/>
            <a:ext cx="4572000" cy="38100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0" dirty="0" smtClean="0">
                <a:solidFill>
                  <a:schemeClr val="bg1">
                    <a:lumMod val="95000"/>
                  </a:schemeClr>
                </a:solidFill>
                <a:latin typeface="Arial"/>
              </a:rPr>
              <a:t>VISION 2020</a:t>
            </a:r>
            <a:endParaRPr lang="en-US" sz="1400" b="1" kern="0" dirty="0">
              <a:solidFill>
                <a:schemeClr val="bg1">
                  <a:lumMod val="95000"/>
                </a:schemeClr>
              </a:solidFill>
              <a:latin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9264" y="4667071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err="1" smtClean="0">
                <a:solidFill>
                  <a:srgbClr val="000000"/>
                </a:solidFill>
              </a:rPr>
              <a:t>Sangat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dipengaruhi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oleh</a:t>
            </a:r>
            <a:r>
              <a:rPr lang="en-US" sz="1200" b="1" dirty="0" smtClean="0">
                <a:solidFill>
                  <a:srgbClr val="000000"/>
                </a:solidFill>
              </a:rPr>
              <a:t> Britain</a:t>
            </a:r>
            <a:endParaRPr lang="en-US" sz="1200" b="1" dirty="0">
              <a:solidFill>
                <a:srgbClr val="000000"/>
              </a:solidFill>
            </a:endParaRPr>
          </a:p>
          <a:p>
            <a:pPr marL="233363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err="1" smtClean="0">
                <a:solidFill>
                  <a:srgbClr val="000000"/>
                </a:solidFill>
              </a:rPr>
              <a:t>Keperluan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operasi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dalam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Kerajaan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terutama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bekalan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pejabat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61864" y="3458568"/>
            <a:ext cx="1981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</a:rPr>
              <a:t>Pembangunan  </a:t>
            </a:r>
            <a:r>
              <a:rPr lang="en-US" sz="1200" b="1" dirty="0" err="1" smtClean="0">
                <a:solidFill>
                  <a:srgbClr val="000000"/>
                </a:solidFill>
              </a:rPr>
              <a:t>dengan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Pemilikan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Ekuiti</a:t>
            </a:r>
            <a:r>
              <a:rPr lang="en-US" sz="1200" b="1" dirty="0" smtClean="0">
                <a:solidFill>
                  <a:srgbClr val="000000"/>
                </a:solidFill>
              </a:rPr>
              <a:t> :</a:t>
            </a:r>
            <a:endParaRPr lang="en-US" sz="12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</a:endParaRPr>
          </a:p>
          <a:p>
            <a:pPr marL="233363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err="1" smtClean="0">
                <a:solidFill>
                  <a:srgbClr val="000000"/>
                </a:solidFill>
              </a:rPr>
              <a:t>Pembasmian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kemiskinan</a:t>
            </a:r>
            <a:r>
              <a:rPr lang="en-US" sz="1200" dirty="0" smtClean="0">
                <a:solidFill>
                  <a:srgbClr val="000000"/>
                </a:solidFill>
              </a:rPr>
              <a:t> &amp; </a:t>
            </a:r>
            <a:r>
              <a:rPr lang="en-US" sz="1200" dirty="0" err="1" smtClean="0">
                <a:solidFill>
                  <a:srgbClr val="000000"/>
                </a:solidFill>
              </a:rPr>
              <a:t>penyusunan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semula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masyarakat</a:t>
            </a:r>
            <a:endParaRPr lang="en-US" sz="1200" dirty="0" smtClean="0">
              <a:solidFill>
                <a:srgbClr val="000000"/>
              </a:solidFill>
            </a:endParaRPr>
          </a:p>
          <a:p>
            <a:pPr marL="233363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1200" dirty="0">
              <a:solidFill>
                <a:srgbClr val="000000"/>
              </a:solidFill>
            </a:endParaRPr>
          </a:p>
          <a:p>
            <a:pPr marL="233363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err="1" smtClean="0">
                <a:solidFill>
                  <a:srgbClr val="000000"/>
                </a:solidFill>
              </a:rPr>
              <a:t>Pelaksanaan</a:t>
            </a:r>
            <a:r>
              <a:rPr lang="en-US" sz="1200" dirty="0" smtClean="0">
                <a:solidFill>
                  <a:srgbClr val="000000"/>
                </a:solidFill>
              </a:rPr>
              <a:t>: </a:t>
            </a:r>
            <a:endParaRPr lang="en-US" sz="1200" dirty="0">
              <a:solidFill>
                <a:srgbClr val="000000"/>
              </a:solidFill>
            </a:endParaRPr>
          </a:p>
          <a:p>
            <a:pPr marL="233363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1200" dirty="0">
              <a:solidFill>
                <a:srgbClr val="000000"/>
              </a:solidFill>
            </a:endParaRPr>
          </a:p>
          <a:p>
            <a:pPr marL="560387" lvl="1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200" dirty="0" err="1" smtClean="0">
                <a:solidFill>
                  <a:srgbClr val="000000"/>
                </a:solidFill>
              </a:rPr>
              <a:t>Dasar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Bumiputera</a:t>
            </a:r>
            <a:r>
              <a:rPr lang="en-US" sz="1200" dirty="0" smtClean="0">
                <a:solidFill>
                  <a:srgbClr val="000000"/>
                </a:solidFill>
              </a:rPr>
              <a:t> (</a:t>
            </a:r>
            <a:r>
              <a:rPr lang="en-US" sz="1200" dirty="0">
                <a:solidFill>
                  <a:srgbClr val="000000"/>
                </a:solidFill>
              </a:rPr>
              <a:t>1974)</a:t>
            </a:r>
          </a:p>
          <a:p>
            <a:pPr marL="560387" lvl="1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200" dirty="0" err="1" smtClean="0">
                <a:solidFill>
                  <a:srgbClr val="000000"/>
                </a:solidFill>
              </a:rPr>
              <a:t>Kontrak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Pusat</a:t>
            </a:r>
            <a:r>
              <a:rPr lang="en-US" sz="1200" dirty="0" smtClean="0">
                <a:solidFill>
                  <a:srgbClr val="000000"/>
                </a:solidFill>
              </a:rPr>
              <a:t> (1967</a:t>
            </a:r>
            <a:r>
              <a:rPr lang="en-US" sz="12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02456" y="2467968"/>
            <a:ext cx="476534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err="1" smtClean="0">
                <a:solidFill>
                  <a:srgbClr val="000000"/>
                </a:solidFill>
              </a:rPr>
              <a:t>Membangunkan</a:t>
            </a:r>
            <a:r>
              <a:rPr lang="en-US" sz="1200" b="1" dirty="0" smtClean="0">
                <a:solidFill>
                  <a:srgbClr val="000000"/>
                </a:solidFill>
              </a:rPr>
              <a:t> Malaysia </a:t>
            </a:r>
            <a:r>
              <a:rPr lang="en-US" sz="1200" b="1" dirty="0" err="1" smtClean="0">
                <a:solidFill>
                  <a:srgbClr val="000000"/>
                </a:solidFill>
              </a:rPr>
              <a:t>ke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arah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negara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maju</a:t>
            </a:r>
            <a:r>
              <a:rPr lang="en-US" sz="1200" b="1" dirty="0" smtClean="0">
                <a:solidFill>
                  <a:srgbClr val="000000"/>
                </a:solidFill>
              </a:rPr>
              <a:t>:</a:t>
            </a:r>
            <a:endParaRPr lang="en-US" sz="12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1200" b="1" dirty="0" err="1" smtClean="0">
                <a:solidFill>
                  <a:srgbClr val="000000"/>
                </a:solidFill>
              </a:rPr>
              <a:t>Sokongan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kepada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industri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tempatan</a:t>
            </a:r>
            <a:endParaRPr lang="en-US" sz="1200" b="1" dirty="0" smtClean="0">
              <a:solidFill>
                <a:srgbClr val="000000"/>
              </a:solidFill>
            </a:endParaRPr>
          </a:p>
          <a:p>
            <a:pPr marL="465138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err="1" smtClean="0">
                <a:solidFill>
                  <a:srgbClr val="000000"/>
                </a:solidFill>
              </a:rPr>
              <a:t>Dasar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Barangan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Tempatan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dan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Perkhidmatan</a:t>
            </a:r>
            <a:r>
              <a:rPr lang="en-US" sz="1200" dirty="0" smtClean="0">
                <a:solidFill>
                  <a:srgbClr val="000000"/>
                </a:solidFill>
              </a:rPr>
              <a:t> (1995)</a:t>
            </a:r>
          </a:p>
          <a:p>
            <a:pPr marL="465138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err="1" smtClean="0">
                <a:solidFill>
                  <a:srgbClr val="000000"/>
                </a:solidFill>
              </a:rPr>
              <a:t>Kontrak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Pusat</a:t>
            </a:r>
            <a:endParaRPr lang="en-US" sz="1200" dirty="0">
              <a:solidFill>
                <a:srgbClr val="000000"/>
              </a:solidFill>
            </a:endParaRPr>
          </a:p>
          <a:p>
            <a:pPr marL="465138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err="1" smtClean="0">
                <a:solidFill>
                  <a:srgbClr val="000000"/>
                </a:solidFill>
              </a:rPr>
              <a:t>Kemudahan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Kewangan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kepada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Pembekal</a:t>
            </a:r>
            <a:r>
              <a:rPr lang="en-US" sz="1200" dirty="0" smtClean="0">
                <a:solidFill>
                  <a:srgbClr val="000000"/>
                </a:solidFill>
              </a:rPr>
              <a:t>/</a:t>
            </a:r>
            <a:r>
              <a:rPr lang="en-US" sz="1200" dirty="0" err="1" smtClean="0">
                <a:solidFill>
                  <a:srgbClr val="000000"/>
                </a:solidFill>
              </a:rPr>
              <a:t>Kontraktor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Tempatan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endParaRPr lang="en-US" sz="1200" dirty="0">
              <a:solidFill>
                <a:srgbClr val="000000"/>
              </a:solidFill>
            </a:endParaRPr>
          </a:p>
          <a:p>
            <a:pPr marL="231775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1200" b="1" dirty="0" err="1" smtClean="0">
                <a:solidFill>
                  <a:srgbClr val="000000"/>
                </a:solidFill>
              </a:rPr>
              <a:t>Menambahbaik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Sistem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Penyampaian</a:t>
            </a:r>
            <a:endParaRPr lang="en-US" sz="1200" b="1" dirty="0">
              <a:solidFill>
                <a:srgbClr val="000000"/>
              </a:solidFill>
            </a:endParaRPr>
          </a:p>
          <a:p>
            <a:pPr marL="465138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i="1" dirty="0">
                <a:solidFill>
                  <a:srgbClr val="000000"/>
                </a:solidFill>
              </a:rPr>
              <a:t>Decentralization </a:t>
            </a:r>
            <a:r>
              <a:rPr lang="en-US" sz="1200" dirty="0">
                <a:solidFill>
                  <a:srgbClr val="000000"/>
                </a:solidFill>
              </a:rPr>
              <a:t>&amp; </a:t>
            </a:r>
            <a:r>
              <a:rPr lang="en-US" sz="1200" i="1" dirty="0">
                <a:solidFill>
                  <a:srgbClr val="000000"/>
                </a:solidFill>
              </a:rPr>
              <a:t>Empowerment</a:t>
            </a:r>
          </a:p>
          <a:p>
            <a:pPr marL="465138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err="1" smtClean="0">
                <a:solidFill>
                  <a:srgbClr val="000000"/>
                </a:solidFill>
              </a:rPr>
              <a:t>Sistem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ePerolehan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dan</a:t>
            </a:r>
            <a:r>
              <a:rPr lang="en-US" sz="1200" dirty="0" smtClean="0">
                <a:solidFill>
                  <a:srgbClr val="000000"/>
                </a:solidFill>
              </a:rPr>
              <a:t> Portal </a:t>
            </a:r>
            <a:r>
              <a:rPr lang="en-US" sz="1200" dirty="0" err="1" smtClean="0">
                <a:solidFill>
                  <a:srgbClr val="000000"/>
                </a:solidFill>
              </a:rPr>
              <a:t>MyPROCUREMENT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endParaRPr lang="en-US" sz="1200" dirty="0">
              <a:solidFill>
                <a:srgbClr val="000000"/>
              </a:solidFill>
            </a:endParaRPr>
          </a:p>
          <a:p>
            <a:pPr marL="465138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err="1" smtClean="0">
                <a:solidFill>
                  <a:srgbClr val="000000"/>
                </a:solidFill>
              </a:rPr>
              <a:t>Pemurnian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pekeliling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dan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peraturan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perolehan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Kerajaan</a:t>
            </a:r>
            <a:endParaRPr lang="en-US" sz="1200" dirty="0">
              <a:solidFill>
                <a:srgbClr val="000000"/>
              </a:solidFill>
            </a:endParaRPr>
          </a:p>
          <a:p>
            <a:pPr marL="231775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1200" b="1" dirty="0" err="1" smtClean="0">
                <a:solidFill>
                  <a:srgbClr val="000000"/>
                </a:solidFill>
              </a:rPr>
              <a:t>Tadbir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</a:rPr>
              <a:t>Urus</a:t>
            </a:r>
            <a:r>
              <a:rPr lang="en-US" sz="1200" b="1" dirty="0" smtClean="0">
                <a:solidFill>
                  <a:srgbClr val="000000"/>
                </a:solidFill>
              </a:rPr>
              <a:t> Yang </a:t>
            </a:r>
            <a:r>
              <a:rPr lang="en-US" sz="1200" b="1" dirty="0" err="1" smtClean="0">
                <a:solidFill>
                  <a:srgbClr val="000000"/>
                </a:solidFill>
              </a:rPr>
              <a:t>Baik</a:t>
            </a:r>
            <a:endParaRPr lang="en-US" sz="1200" b="1" dirty="0">
              <a:solidFill>
                <a:srgbClr val="000000"/>
              </a:solidFill>
            </a:endParaRPr>
          </a:p>
          <a:p>
            <a:pPr marL="465138" lvl="1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Integrity Pact</a:t>
            </a:r>
          </a:p>
          <a:p>
            <a:pPr marL="465138" lvl="1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err="1" smtClean="0">
                <a:solidFill>
                  <a:srgbClr val="000000"/>
                </a:solidFill>
              </a:rPr>
              <a:t>Penubuhan</a:t>
            </a:r>
            <a:r>
              <a:rPr lang="en-US" sz="1200" dirty="0" smtClean="0">
                <a:solidFill>
                  <a:srgbClr val="000000"/>
                </a:solidFill>
              </a:rPr>
              <a:t> Unit </a:t>
            </a:r>
            <a:r>
              <a:rPr lang="en-US" sz="1200" dirty="0" err="1" smtClean="0">
                <a:solidFill>
                  <a:srgbClr val="000000"/>
                </a:solidFill>
              </a:rPr>
              <a:t>Pematuhan</a:t>
            </a:r>
            <a:r>
              <a:rPr lang="en-US" sz="1200" dirty="0" smtClean="0">
                <a:solidFill>
                  <a:srgbClr val="000000"/>
                </a:solidFill>
              </a:rPr>
              <a:t> di BPK</a:t>
            </a:r>
            <a:endParaRPr lang="en-US" sz="1200" dirty="0">
              <a:solidFill>
                <a:srgbClr val="000000"/>
              </a:solidFill>
            </a:endParaRPr>
          </a:p>
          <a:p>
            <a:pPr marL="465138" lvl="1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err="1" smtClean="0">
                <a:solidFill>
                  <a:srgbClr val="000000"/>
                </a:solidFill>
              </a:rPr>
              <a:t>Tindakan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tatatertib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kepada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pembekal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bermasalah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endParaRPr lang="en-US" sz="1200" dirty="0">
              <a:solidFill>
                <a:srgbClr val="000000"/>
              </a:solidFill>
            </a:endParaRPr>
          </a:p>
          <a:p>
            <a:pPr marL="231775" lvl="1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1200" b="1" dirty="0" err="1" smtClean="0">
                <a:solidFill>
                  <a:srgbClr val="000000"/>
                </a:solidFill>
              </a:rPr>
              <a:t>Liberalisasi</a:t>
            </a:r>
            <a:endParaRPr lang="en-US" sz="1200" b="1" dirty="0">
              <a:solidFill>
                <a:srgbClr val="000000"/>
              </a:solidFill>
            </a:endParaRPr>
          </a:p>
          <a:p>
            <a:pPr marL="465138" indent="-23336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err="1" smtClean="0">
                <a:solidFill>
                  <a:srgbClr val="000000"/>
                </a:solidFill>
              </a:rPr>
              <a:t>Rundingan</a:t>
            </a:r>
            <a:r>
              <a:rPr lang="en-US" sz="1200" dirty="0" smtClean="0">
                <a:solidFill>
                  <a:srgbClr val="000000"/>
                </a:solidFill>
              </a:rPr>
              <a:t> FTAs </a:t>
            </a:r>
            <a:r>
              <a:rPr lang="en-US" sz="1200" dirty="0" err="1" smtClean="0">
                <a:solidFill>
                  <a:srgbClr val="000000"/>
                </a:solidFill>
              </a:rPr>
              <a:t>mengenai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perolehan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Kerajaan</a:t>
            </a:r>
            <a:endParaRPr lang="en-US" sz="1200" dirty="0">
              <a:solidFill>
                <a:srgbClr val="000000"/>
              </a:solidFill>
            </a:endParaRPr>
          </a:p>
          <a:p>
            <a:pPr marL="231775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1" name="Minus 50"/>
          <p:cNvSpPr/>
          <p:nvPr/>
        </p:nvSpPr>
        <p:spPr>
          <a:xfrm rot="16200000">
            <a:off x="1441847" y="3361183"/>
            <a:ext cx="566572" cy="381000"/>
          </a:xfrm>
          <a:prstGeom prst="mathMinus">
            <a:avLst/>
          </a:prstGeom>
          <a:solidFill>
            <a:srgbClr val="333399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Minus 51"/>
          <p:cNvSpPr/>
          <p:nvPr/>
        </p:nvSpPr>
        <p:spPr>
          <a:xfrm>
            <a:off x="1219200" y="3186752"/>
            <a:ext cx="3505201" cy="381000"/>
          </a:xfrm>
          <a:prstGeom prst="mathMinus">
            <a:avLst/>
          </a:prstGeom>
          <a:solidFill>
            <a:srgbClr val="333399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Minus 52"/>
          <p:cNvSpPr/>
          <p:nvPr/>
        </p:nvSpPr>
        <p:spPr>
          <a:xfrm rot="16200000">
            <a:off x="3602666" y="2764466"/>
            <a:ext cx="1274134" cy="381000"/>
          </a:xfrm>
          <a:prstGeom prst="mathMinus">
            <a:avLst/>
          </a:prstGeom>
          <a:solidFill>
            <a:srgbClr val="333399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239732" y="1877533"/>
            <a:ext cx="1856268" cy="45117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kern="0" dirty="0" smtClean="0">
                <a:solidFill>
                  <a:schemeClr val="bg1">
                    <a:lumMod val="95000"/>
                  </a:schemeClr>
                </a:solidFill>
                <a:latin typeface="Arial"/>
              </a:rPr>
              <a:t>DASAR PEMBANGUNAN NASIONAL</a:t>
            </a:r>
            <a:endParaRPr lang="en-US" sz="1000" b="1" kern="0" dirty="0">
              <a:solidFill>
                <a:schemeClr val="bg1">
                  <a:lumMod val="95000"/>
                </a:schemeClr>
              </a:solidFill>
              <a:latin typeface="Arial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502856" y="1877533"/>
            <a:ext cx="1336344" cy="45117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kern="0" dirty="0" smtClean="0">
                <a:solidFill>
                  <a:schemeClr val="bg1">
                    <a:lumMod val="95000"/>
                  </a:schemeClr>
                </a:solidFill>
                <a:latin typeface="Arial"/>
              </a:rPr>
              <a:t>MODEL EKONOMI BARU</a:t>
            </a:r>
            <a:endParaRPr lang="en-US" sz="1000" b="1" kern="0" dirty="0">
              <a:solidFill>
                <a:schemeClr val="bg1">
                  <a:lumMod val="95000"/>
                </a:schemeClr>
              </a:solidFill>
              <a:latin typeface="Arial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54760" y="1066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Arial"/>
              </a:rPr>
              <a:t>2010</a:t>
            </a:r>
          </a:p>
        </p:txBody>
      </p:sp>
      <p:pic>
        <p:nvPicPr>
          <p:cNvPr id="57" name="Picture 2" descr="http://t2.gstatic.com/images?q=tbn:ANd9GcQPN8Ga2qP_frGJTVMA-wpsOQ6jp0Jzgq4FD38L2MnJXfc6t1A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044" y="3834969"/>
            <a:ext cx="973438" cy="772569"/>
          </a:xfrm>
          <a:prstGeom prst="rect">
            <a:avLst/>
          </a:prstGeom>
          <a:noFill/>
        </p:spPr>
      </p:pic>
      <p:sp>
        <p:nvSpPr>
          <p:cNvPr id="58" name="Rounded Rectangle 57"/>
          <p:cNvSpPr/>
          <p:nvPr/>
        </p:nvSpPr>
        <p:spPr>
          <a:xfrm>
            <a:off x="166134" y="3048000"/>
            <a:ext cx="1434066" cy="533400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kern="0" dirty="0" smtClean="0">
                <a:solidFill>
                  <a:schemeClr val="bg1">
                    <a:lumMod val="95000"/>
                  </a:schemeClr>
                </a:solidFill>
                <a:latin typeface="Arial"/>
              </a:rPr>
              <a:t>PASCA KEMERDEKAAN</a:t>
            </a:r>
            <a:endParaRPr lang="en-US" sz="1200" b="1" kern="0" dirty="0">
              <a:solidFill>
                <a:schemeClr val="bg1">
                  <a:lumMod val="95000"/>
                </a:schemeClr>
              </a:solidFill>
              <a:latin typeface="Arial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34336" y="1066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Arial"/>
              </a:rPr>
              <a:t>2000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6141472" y="1877704"/>
            <a:ext cx="1294288" cy="450999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kern="0" dirty="0" smtClean="0">
                <a:solidFill>
                  <a:schemeClr val="bg1">
                    <a:lumMod val="95000"/>
                  </a:schemeClr>
                </a:solidFill>
                <a:latin typeface="Arial"/>
              </a:rPr>
              <a:t>DASAR WAWASAN NEGARA</a:t>
            </a:r>
            <a:endParaRPr lang="en-US" sz="1000" b="1" kern="0" dirty="0">
              <a:solidFill>
                <a:schemeClr val="bg1">
                  <a:lumMod val="95000"/>
                </a:schemeClr>
              </a:solidFill>
              <a:latin typeface="Arial"/>
            </a:endParaRPr>
          </a:p>
        </p:txBody>
      </p:sp>
      <p:sp>
        <p:nvSpPr>
          <p:cNvPr id="62" name="Minus 61"/>
          <p:cNvSpPr/>
          <p:nvPr/>
        </p:nvSpPr>
        <p:spPr>
          <a:xfrm>
            <a:off x="3369804" y="2286000"/>
            <a:ext cx="6293947" cy="381000"/>
          </a:xfrm>
          <a:prstGeom prst="mathMinus">
            <a:avLst/>
          </a:prstGeom>
          <a:solidFill>
            <a:srgbClr val="333399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552450" y="2286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EVOLUSI PEROLEHAN KERAJAAN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14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673900"/>
              </p:ext>
            </p:extLst>
          </p:nvPr>
        </p:nvGraphicFramePr>
        <p:xfrm>
          <a:off x="1304925" y="1524000"/>
          <a:ext cx="6477000" cy="4097578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414090"/>
                <a:gridCol w="5062910"/>
              </a:tblGrid>
              <a:tr h="7396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ms-MY" sz="120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Gred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Had Nilai Perolehan Kerja</a:t>
                      </a:r>
                      <a:endParaRPr kumimoji="0" lang="ms-MY" sz="20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396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Sehingga RM200,000 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50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Sehingga RM500,000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50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Sehingga RM1,000,000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3434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 RM200,000 hingga RM3,000,000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50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 RM200,000 hingga RM5,000,000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50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G6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 RM200,000 hingga RM10,000,000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  <a:tr h="50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G7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s-MY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 RM200,000 dan ke atas</a:t>
                      </a:r>
                      <a:endParaRPr kumimoji="0" lang="ms-MY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 horzOverflow="overflow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228600"/>
            <a:ext cx="847725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PENDAFTARAN KONTRAKTOR KERJA </a:t>
            </a:r>
          </a:p>
          <a:p>
            <a:r>
              <a:rPr lang="en-US" sz="20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[ KATEGORI ELEKTRIK - 1PP/PK1/</a:t>
            </a:r>
            <a:r>
              <a:rPr lang="en-US" sz="2000" b="1" kern="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Perenggan</a:t>
            </a:r>
            <a:r>
              <a:rPr lang="en-US" sz="20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7(</a:t>
            </a:r>
            <a:r>
              <a:rPr lang="en-US" sz="2000" b="1" kern="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</a:t>
            </a:r>
            <a:r>
              <a:rPr lang="en-US" sz="20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) ]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767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5850" y="1524000"/>
            <a:ext cx="7162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Memastikan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hanya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syarikat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atau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kontraktor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berkemampuan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sahaja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Tahoma" panose="020B0604030504040204" pitchFamily="34" charset="0"/>
              </a:rPr>
              <a:t>menyertai</a:t>
            </a:r>
            <a:r>
              <a:rPr lang="en-US" dirty="0" smtClean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Tahoma" panose="020B0604030504040204" pitchFamily="34" charset="0"/>
              </a:rPr>
              <a:t>perolehan</a:t>
            </a:r>
            <a:r>
              <a:rPr lang="en-US" dirty="0" smtClean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Kerajaan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endParaRPr lang="en-US" dirty="0">
              <a:solidFill>
                <a:prstClr val="black"/>
              </a:solidFill>
              <a:cs typeface="Tahoma" panose="020B060403050404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solidFill>
                  <a:prstClr val="black"/>
                </a:solidFill>
                <a:cs typeface="Tahoma" panose="020B0604030504040204" pitchFamily="34" charset="0"/>
              </a:rPr>
              <a:t>Membantu</a:t>
            </a:r>
            <a:r>
              <a:rPr lang="en-US" dirty="0" smtClean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a</a:t>
            </a:r>
            <a:r>
              <a:rPr lang="en-US" dirty="0" err="1" smtClean="0">
                <a:solidFill>
                  <a:prstClr val="black"/>
                </a:solidFill>
                <a:cs typeface="Tahoma" panose="020B0604030504040204" pitchFamily="34" charset="0"/>
              </a:rPr>
              <a:t>gensi</a:t>
            </a:r>
            <a:r>
              <a:rPr lang="en-US" dirty="0" smtClean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K</a:t>
            </a:r>
            <a:r>
              <a:rPr lang="en-US" dirty="0" err="1" smtClean="0">
                <a:solidFill>
                  <a:prstClr val="black"/>
                </a:solidFill>
                <a:cs typeface="Tahoma" panose="020B0604030504040204" pitchFamily="34" charset="0"/>
              </a:rPr>
              <a:t>erajaan</a:t>
            </a:r>
            <a:r>
              <a:rPr lang="en-US" dirty="0" smtClean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Tahoma" panose="020B0604030504040204" pitchFamily="34" charset="0"/>
              </a:rPr>
              <a:t>mengenalpasti</a:t>
            </a:r>
            <a:r>
              <a:rPr lang="en-US" dirty="0" smtClean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syarikat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atau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kontraktor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yang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berdaftar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dalam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gred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kategori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dan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pengkhususan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atau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bidang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yang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ditetapkan</a:t>
            </a:r>
            <a:r>
              <a:rPr lang="en-US" dirty="0" smtClean="0">
                <a:solidFill>
                  <a:prstClr val="black"/>
                </a:solidFill>
                <a:cs typeface="Tahoma" panose="020B0604030504040204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endParaRPr lang="en-US" dirty="0">
              <a:solidFill>
                <a:prstClr val="black"/>
              </a:solidFill>
              <a:cs typeface="Tahoma" panose="020B060403050404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Membolehkan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pemantauan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dilakukan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terhadap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prestasi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kontraktor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yang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terlibat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dalam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perolehan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Kerajaan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.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Tindakan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tatatertib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akan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dikenakan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terhadap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kontraktor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yang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melakukan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kesalahan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dan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gagal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memenuhi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obligasi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kontrak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;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dan</a:t>
            </a:r>
            <a:endParaRPr lang="en-US" dirty="0">
              <a:solidFill>
                <a:prstClr val="black"/>
              </a:solidFill>
              <a:cs typeface="Tahoma" panose="020B060403050404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dirty="0">
              <a:solidFill>
                <a:prstClr val="black"/>
              </a:solidFill>
              <a:cs typeface="Tahoma" panose="020B060403050404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Membantu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Kerajaan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dalam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menggubal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dasar</a:t>
            </a:r>
            <a:r>
              <a:rPr lang="en-US" dirty="0">
                <a:solidFill>
                  <a:prstClr val="black"/>
                </a:solidFill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Tahoma" panose="020B0604030504040204" pitchFamily="34" charset="0"/>
              </a:rPr>
              <a:t>perolehan</a:t>
            </a:r>
            <a:r>
              <a:rPr lang="en-US" dirty="0" smtClean="0">
                <a:solidFill>
                  <a:prstClr val="black"/>
                </a:solidFill>
                <a:cs typeface="Tahoma" panose="020B0604030504040204" pitchFamily="34" charset="0"/>
              </a:rPr>
              <a:t>.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Albertus Medium" panose="020E06020303040203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52450" y="2286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OBJEKTIF PENDAFTARAN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544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4800600" y="1600200"/>
            <a:ext cx="3886200" cy="68580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KEPADA  AGENSI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520146" y="1600200"/>
            <a:ext cx="4100689" cy="68580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KEPADA  SYARIKAT/KONTRAKTOR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0146" y="2286000"/>
            <a:ext cx="4100689" cy="394956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Membolehkan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syarikat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/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kontraktor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mengambil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bahagian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dalam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perolehan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Kerajaan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;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Syarikat/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kontraktor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yang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berdaftar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dikecualikan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daripada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dikenakan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deposit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dalam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tender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Kerajaan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;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Syarikat/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k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ontraktor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yang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berdaftar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dengan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bidang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	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bertaraf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pembuat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akan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mendapat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keutamaan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harga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berbanding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dengan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ejen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atau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pengedar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dan</a:t>
            </a:r>
            <a:endParaRPr lang="en-US" sz="1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Syarikat/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kontraktor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yang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berdaftar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berpeluang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memasarkan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barangan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atau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perkhidmatan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yang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ditawarkan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</a:p>
          <a:p>
            <a:endParaRPr lang="en-US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347" y="2286001"/>
            <a:ext cx="3886200" cy="39495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Melalui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Sistem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ePerolehan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a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gensi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mendapat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maklumat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secara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terus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mengenai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barang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/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perkhidmatan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dalam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pasaran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emudahkan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a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gensi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mengenalpasti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syarikat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atau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kontraktor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tempatan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emudahkan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agensi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membuat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kajian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pasaran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dan</a:t>
            </a:r>
            <a:endParaRPr lang="en-US" sz="1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embantu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mengurangkan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perolehan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barangan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import.</a:t>
            </a:r>
          </a:p>
          <a:p>
            <a:endParaRPr lang="en-US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52450" y="2286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FAEDAH PENDAFTARAN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65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08907" y="1907822"/>
            <a:ext cx="4024520" cy="19021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ms-MY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Semua perolehan bekalan</a:t>
            </a:r>
            <a:r>
              <a:rPr lang="ms-MY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/ perkhidmatan </a:t>
            </a:r>
            <a:r>
              <a:rPr lang="ms-MY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hendaklah diperoleh secara tempatan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662280" y="4114800"/>
            <a:ext cx="4114800" cy="1981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16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endParaRPr lang="en-US" sz="1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Bagi</a:t>
            </a:r>
            <a:r>
              <a:rPr 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perolehan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kerja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agensi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wajib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menggunakan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senarai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bahan-bahan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binaan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tempatan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dikeluarkan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oleh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IKRAM QA Services </a:t>
            </a:r>
            <a:r>
              <a:rPr lang="en-US" sz="16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Sdn</a:t>
            </a:r>
            <a:r>
              <a:rPr 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Bhd</a:t>
            </a:r>
            <a:endParaRPr 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4114800"/>
            <a:ext cx="4038600" cy="1981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16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Bagi</a:t>
            </a:r>
            <a:r>
              <a:rPr 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perolehan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bekalan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agensi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wajib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menggunakan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barangan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keluaran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tempatan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disenaraikan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oleh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SIRIM QAS </a:t>
            </a:r>
            <a:r>
              <a:rPr lang="en-US" sz="16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Sdn</a:t>
            </a:r>
            <a:r>
              <a:rPr 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Bhd</a:t>
            </a:r>
            <a:endParaRPr 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62280" y="1875165"/>
            <a:ext cx="4114800" cy="193483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11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Bahan</a:t>
            </a:r>
            <a:r>
              <a:rPr 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barangan</a:t>
            </a:r>
            <a:r>
              <a:rPr 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keluaran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tempatan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hendaklah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memenuhi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Standard Malaysia (MS)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atau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standard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antarabangsa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lain yang </a:t>
            </a:r>
            <a:r>
              <a:rPr 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diiktiraf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122" name="Picture 2" descr="https://encrypted-tbn0.gstatic.com/images?q=tbn:ANd9GcQ_eKEX0qXmYaqheNB9_IaX8wufsftoY96flEo2DZAnL4dBOxkoeij52ZkZ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665" y="4191000"/>
            <a:ext cx="652735" cy="52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encrypted-tbn1.gstatic.com/images?q=tbn:ANd9GcTKhnXVPkZBhjWYuHUt0QVWNzU0mcxtR3JsODJ3rbP2W_dF0blkzYhqvQM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165246"/>
            <a:ext cx="635353" cy="6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encrypted-tbn0.gstatic.com/images?q=tbn:ANd9GcT3GyWZ3IZzhTPCTB9q8Dj0j77LtqU6pPSKUp_kb7_p3z7Ed3HdOnq4KQ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363" y="1981200"/>
            <a:ext cx="711837" cy="6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 bwMode="auto">
          <a:xfrm>
            <a:off x="541564" y="4572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PENGGUNAAN BAHAN/BARANGAN DAN PERKHIDMATAN TEMPATAN (1PP/PK1</a:t>
            </a:r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)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5124" name="Picture 4" descr="https://encrypted-tbn0.gstatic.com/images?q=tbn:ANd9GcTx-pdhUNyLaabPC73q9zQqfpIlwwMqJP56MkfzxRn4y1aeX1xE97Co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681" y="1905000"/>
            <a:ext cx="677332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85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1371600"/>
            <a:ext cx="72390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indent="-463550" algn="just">
              <a:buAutoNum type="alphaLcParenR"/>
              <a:tabLst>
                <a:tab pos="463550" algn="l"/>
              </a:tabLst>
            </a:pP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Perolehan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barangan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import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melebihi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RM50,000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bagi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satu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item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hendaklah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mendapat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kelulusan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Pegawai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Pengawal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[1PP/PK1/</a:t>
            </a:r>
            <a:r>
              <a:rPr lang="en-US" sz="1600" b="1" dirty="0" err="1" smtClean="0">
                <a:solidFill>
                  <a:srgbClr val="000099"/>
                </a:solidFill>
                <a:cs typeface="Arial" panose="020B0604020202020204" pitchFamily="34" charset="0"/>
              </a:rPr>
              <a:t>Perenggan</a:t>
            </a:r>
            <a:r>
              <a:rPr lang="en-US" sz="16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 6(ii)(c)]</a:t>
            </a:r>
          </a:p>
          <a:p>
            <a:pPr algn="just">
              <a:tabLst>
                <a:tab pos="463550" algn="l"/>
              </a:tabLst>
            </a:pPr>
            <a:endParaRPr lang="en-US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463550" indent="-463550" algn="just">
              <a:buFontTx/>
              <a:buAutoNum type="alphaLcParenR" startAt="2"/>
            </a:pP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Bahan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/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barangan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yang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bernilai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melebihi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RM50,000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bagi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setiap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item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atau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RM200,000	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bagi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satu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kontrak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hendaklah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dilaksanakan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secara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i="1" dirty="0">
                <a:solidFill>
                  <a:prstClr val="black"/>
                </a:solidFill>
                <a:cs typeface="Arial" panose="020B0604020202020204" pitchFamily="34" charset="0"/>
              </a:rPr>
              <a:t>Free On </a:t>
            </a:r>
            <a:r>
              <a:rPr lang="en-US" i="1" dirty="0" smtClean="0">
                <a:solidFill>
                  <a:prstClr val="black"/>
                </a:solidFill>
                <a:cs typeface="Arial" panose="020B0604020202020204" pitchFamily="34" charset="0"/>
              </a:rPr>
              <a:t>Board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(</a:t>
            </a:r>
            <a:r>
              <a:rPr lang="en-US" b="1" dirty="0" smtClean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FOB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) </a:t>
            </a:r>
            <a:endParaRPr lang="en-US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457200" algn="just"/>
            <a:r>
              <a:rPr lang="en-US" sz="16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[AP 234 (a) &amp; 1PP/PK1/</a:t>
            </a:r>
            <a:r>
              <a:rPr lang="en-US" sz="1600" b="1" dirty="0" err="1" smtClean="0">
                <a:solidFill>
                  <a:srgbClr val="000099"/>
                </a:solidFill>
                <a:cs typeface="Arial" panose="020B0604020202020204" pitchFamily="34" charset="0"/>
              </a:rPr>
              <a:t>Perenggan</a:t>
            </a:r>
            <a:r>
              <a:rPr lang="en-US" sz="16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 6(d]</a:t>
            </a:r>
          </a:p>
          <a:p>
            <a:pPr marL="463550" indent="-463550" algn="just">
              <a:buFontTx/>
              <a:buAutoNum type="alphaLcParenR" startAt="2"/>
            </a:pPr>
            <a:endParaRPr lang="en-US" sz="1600" b="1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marL="463550" indent="-463550" algn="just">
              <a:buFontTx/>
              <a:buAutoNum type="alphaLcParenR" startAt="3"/>
            </a:pP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Menggunakan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syarikat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perkhidmatan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pengangkutan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tempatan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(</a:t>
            </a:r>
            <a:r>
              <a:rPr lang="en-US" i="1" dirty="0">
                <a:solidFill>
                  <a:prstClr val="black"/>
                </a:solidFill>
                <a:cs typeface="Arial" panose="020B0604020202020204" pitchFamily="34" charset="0"/>
              </a:rPr>
              <a:t>Multimodal Transport </a:t>
            </a:r>
            <a:r>
              <a:rPr lang="en-US" i="1" dirty="0" smtClean="0">
                <a:solidFill>
                  <a:prstClr val="black"/>
                </a:solidFill>
                <a:cs typeface="Arial" panose="020B0604020202020204" pitchFamily="34" charset="0"/>
              </a:rPr>
              <a:t>Operator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) </a:t>
            </a:r>
            <a:r>
              <a:rPr lang="en-US" sz="16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[1PP/PK1/</a:t>
            </a:r>
            <a:r>
              <a:rPr lang="en-US" sz="1600" b="1" dirty="0" err="1" smtClean="0">
                <a:solidFill>
                  <a:srgbClr val="000099"/>
                </a:solidFill>
                <a:cs typeface="Arial" panose="020B0604020202020204" pitchFamily="34" charset="0"/>
              </a:rPr>
              <a:t>Perenggan</a:t>
            </a:r>
            <a:r>
              <a:rPr lang="en-US" sz="16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 6(d) &amp; 1PP/PK2/</a:t>
            </a:r>
            <a:r>
              <a:rPr lang="en-US" sz="1600" b="1" dirty="0" err="1" smtClean="0">
                <a:solidFill>
                  <a:srgbClr val="000099"/>
                </a:solidFill>
                <a:cs typeface="Arial" panose="020B0604020202020204" pitchFamily="34" charset="0"/>
              </a:rPr>
              <a:t>Perenggan</a:t>
            </a:r>
            <a:r>
              <a:rPr lang="en-US" sz="16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 4)</a:t>
            </a:r>
            <a:endParaRPr lang="en-US" sz="1600" b="1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marL="463550" indent="-463550" algn="just"/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463550" indent="-463550" algn="just">
              <a:buFontTx/>
              <a:buAutoNum type="alphaLcParenR" startAt="4"/>
            </a:pP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Perlindungan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insurans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melalui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Kumpulan Wang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Insurans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Barang-Barang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Kerajaan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(</a:t>
            </a:r>
            <a:r>
              <a:rPr lang="en-US" b="1" dirty="0" smtClean="0">
                <a:solidFill>
                  <a:prstClr val="black"/>
                </a:solidFill>
                <a:cs typeface="Arial" panose="020B0604020202020204" pitchFamily="34" charset="0"/>
              </a:rPr>
              <a:t>KWIBK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)  </a:t>
            </a:r>
            <a:r>
              <a:rPr lang="en-US" sz="1600" b="1" dirty="0">
                <a:solidFill>
                  <a:srgbClr val="000099"/>
                </a:solidFill>
                <a:cs typeface="Arial" panose="020B0604020202020204" pitchFamily="34" charset="0"/>
              </a:rPr>
              <a:t>[</a:t>
            </a:r>
            <a:r>
              <a:rPr lang="en-US" sz="16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AP 229 &amp;1PP/PK1/</a:t>
            </a:r>
            <a:r>
              <a:rPr lang="en-US" sz="1600" b="1" dirty="0" err="1" smtClean="0">
                <a:solidFill>
                  <a:srgbClr val="000099"/>
                </a:solidFill>
                <a:cs typeface="Arial" panose="020B0604020202020204" pitchFamily="34" charset="0"/>
              </a:rPr>
              <a:t>Perenggan</a:t>
            </a:r>
            <a:r>
              <a:rPr lang="en-US" sz="16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 6(ii)(d)(3) &amp; 6(ii)(e)]</a:t>
            </a:r>
            <a:endParaRPr lang="en-US" sz="1600" b="1" dirty="0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2286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DASAR PEROLEHAN BARANGAN IMPORT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477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1983700"/>
            <a:ext cx="61722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ms-MY" altLang="en-US" sz="2000" dirty="0">
              <a:cs typeface="Arial" panose="020B0604020202020204" pitchFamily="34" charset="0"/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ms-MY" altLang="en-US" dirty="0" smtClean="0">
                <a:cs typeface="Arial" panose="020B0604020202020204" pitchFamily="34" charset="0"/>
              </a:rPr>
              <a:t>Membantu </a:t>
            </a:r>
            <a:r>
              <a:rPr lang="ms-MY" altLang="en-US" dirty="0">
                <a:cs typeface="Arial" panose="020B0604020202020204" pitchFamily="34" charset="0"/>
              </a:rPr>
              <a:t>institusi dan industri tempatan </a:t>
            </a:r>
            <a:r>
              <a:rPr lang="ms-MY" altLang="en-US" dirty="0" smtClean="0">
                <a:cs typeface="Arial" panose="020B0604020202020204" pitchFamily="34" charset="0"/>
              </a:rPr>
              <a:t>dalam </a:t>
            </a:r>
            <a:r>
              <a:rPr lang="ms-MY" altLang="en-US" b="1" dirty="0">
                <a:cs typeface="Arial" panose="020B0604020202020204" pitchFamily="34" charset="0"/>
              </a:rPr>
              <a:t>mempertingkatkan kepakaran </a:t>
            </a:r>
            <a:r>
              <a:rPr lang="ms-MY" altLang="en-US" dirty="0">
                <a:cs typeface="Arial" panose="020B0604020202020204" pitchFamily="34" charset="0"/>
              </a:rPr>
              <a:t>dalam </a:t>
            </a:r>
            <a:r>
              <a:rPr lang="ms-MY" altLang="en-US" dirty="0" smtClean="0">
                <a:cs typeface="Arial" panose="020B0604020202020204" pitchFamily="34" charset="0"/>
              </a:rPr>
              <a:t>pelbagai </a:t>
            </a:r>
            <a:r>
              <a:rPr lang="ms-MY" altLang="en-US" dirty="0">
                <a:cs typeface="Arial" panose="020B0604020202020204" pitchFamily="34" charset="0"/>
              </a:rPr>
              <a:t>bidang terutamanya yang melibatkan </a:t>
            </a:r>
            <a:r>
              <a:rPr lang="ms-MY" altLang="en-US" dirty="0" smtClean="0">
                <a:cs typeface="Arial" panose="020B0604020202020204" pitchFamily="34" charset="0"/>
              </a:rPr>
              <a:t>teknologi </a:t>
            </a:r>
            <a:r>
              <a:rPr lang="ms-MY" altLang="en-US" dirty="0">
                <a:cs typeface="Arial" panose="020B0604020202020204" pitchFamily="34" charset="0"/>
              </a:rPr>
              <a:t>terkini/moden</a:t>
            </a:r>
            <a:r>
              <a:rPr lang="ms-MY" altLang="en-US" dirty="0" smtClean="0">
                <a:cs typeface="Arial" panose="020B0604020202020204" pitchFamily="34" charset="0"/>
              </a:rPr>
              <a:t>.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AutoNum type="alphaLcParenR"/>
            </a:pPr>
            <a:endParaRPr lang="ms-MY" altLang="en-US" dirty="0">
              <a:cs typeface="Arial" panose="020B0604020202020204" pitchFamily="34" charset="0"/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ms-MY" altLang="en-US" dirty="0" smtClean="0">
                <a:cs typeface="Arial" panose="020B0604020202020204" pitchFamily="34" charset="0"/>
              </a:rPr>
              <a:t>b</a:t>
            </a:r>
            <a:r>
              <a:rPr lang="ms-MY" altLang="en-US" dirty="0">
                <a:cs typeface="Arial" panose="020B0604020202020204" pitchFamily="34" charset="0"/>
              </a:rPr>
              <a:t>)	Lazimnya dilaksanakan melalui </a:t>
            </a:r>
            <a:r>
              <a:rPr lang="ms-MY" altLang="en-US" b="1" dirty="0">
                <a:cs typeface="Arial" panose="020B0604020202020204" pitchFamily="34" charset="0"/>
              </a:rPr>
              <a:t>program </a:t>
            </a:r>
            <a:r>
              <a:rPr lang="ms-MY" altLang="en-US" b="1" i="1" dirty="0">
                <a:cs typeface="Arial" panose="020B0604020202020204" pitchFamily="34" charset="0"/>
              </a:rPr>
              <a:t>offset </a:t>
            </a:r>
            <a:r>
              <a:rPr lang="ms-MY" altLang="en-US" dirty="0" smtClean="0">
                <a:cs typeface="Arial" panose="020B0604020202020204" pitchFamily="34" charset="0"/>
              </a:rPr>
              <a:t>dengan </a:t>
            </a:r>
            <a:r>
              <a:rPr lang="ms-MY" altLang="en-US" dirty="0">
                <a:cs typeface="Arial" panose="020B0604020202020204" pitchFamily="34" charset="0"/>
              </a:rPr>
              <a:t>kerjasama industri tempatan terutama </a:t>
            </a:r>
            <a:r>
              <a:rPr lang="ms-MY" altLang="en-US" dirty="0" smtClean="0">
                <a:cs typeface="Arial" panose="020B0604020202020204" pitchFamily="34" charset="0"/>
              </a:rPr>
              <a:t>sekali</a:t>
            </a:r>
            <a:r>
              <a:rPr lang="ms-MY" altLang="en-US" dirty="0">
                <a:cs typeface="Arial" panose="020B0604020202020204" pitchFamily="34" charset="0"/>
              </a:rPr>
              <a:t> </a:t>
            </a:r>
            <a:r>
              <a:rPr lang="ms-MY" altLang="en-US" dirty="0" smtClean="0">
                <a:cs typeface="Arial" panose="020B0604020202020204" pitchFamily="34" charset="0"/>
              </a:rPr>
              <a:t>bagi </a:t>
            </a:r>
            <a:r>
              <a:rPr lang="ms-MY" altLang="en-US" dirty="0">
                <a:cs typeface="Arial" panose="020B0604020202020204" pitchFamily="34" charset="0"/>
              </a:rPr>
              <a:t>perolehan strategik dan berteknologi </a:t>
            </a:r>
            <a:r>
              <a:rPr lang="ms-MY" altLang="en-US" dirty="0" smtClean="0">
                <a:cs typeface="Arial" panose="020B0604020202020204" pitchFamily="34" charset="0"/>
              </a:rPr>
              <a:t>tinggi</a:t>
            </a:r>
            <a:r>
              <a:rPr lang="ms-MY" altLang="en-US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52450" y="713014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PEMINDAHAN  TEKNOLOGI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595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62743" y="1905000"/>
            <a:ext cx="6858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Tx/>
              <a:buAutoNum type="alphaLcParenR"/>
            </a:pP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Syarikat yang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diiktiraf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sebagai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syarikat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Bumiputera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: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sekurang-kurangnya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51%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dimiliki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oleh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Bumiputera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[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Saham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Lembaga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Pengarah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,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Pengurusan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dan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selaras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dengan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1PP/PK1/</a:t>
            </a:r>
            <a:r>
              <a:rPr lang="en-US" b="1" dirty="0" err="1">
                <a:solidFill>
                  <a:prstClr val="black"/>
                </a:solidFill>
                <a:cs typeface="Arial" panose="020B0604020202020204" pitchFamily="34" charset="0"/>
              </a:rPr>
              <a:t>Perenggan</a:t>
            </a:r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cs typeface="Arial" panose="020B0604020202020204" pitchFamily="34" charset="0"/>
              </a:rPr>
              <a:t>6(iv)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].  </a:t>
            </a:r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50000"/>
              </a:lnSpc>
              <a:buFontTx/>
              <a:buAutoNum type="alphaLcParenR"/>
            </a:pPr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50000"/>
              </a:lnSpc>
              <a:buFontTx/>
              <a:buAutoNum type="alphaLcParenR"/>
            </a:pP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Sijil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T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araf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Bumiputera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(STB)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dikeluarkan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oleh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Kementerian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Kewangan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bagi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kategori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b="1" u="sng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bekalan</a:t>
            </a:r>
            <a:r>
              <a:rPr lang="en-US" b="1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b="1" u="sng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dan</a:t>
            </a:r>
            <a:r>
              <a:rPr lang="en-US" b="1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b="1" u="sng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perkhidmatan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,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manakala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Bahagian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Pembangunan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Usahawan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Kontraktor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(</a:t>
            </a:r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BPKU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),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Kementerian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Kerja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Raya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bagi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kategori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kerja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. [Nota: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dahulunya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STB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kerja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dikeluarkan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oleh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Pusat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anose="020B0604020202020204" pitchFamily="34" charset="0"/>
              </a:rPr>
              <a:t>Khidmat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Kontraktor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(</a:t>
            </a:r>
            <a:r>
              <a:rPr lang="en-US" b="1" dirty="0" smtClean="0">
                <a:solidFill>
                  <a:prstClr val="black"/>
                </a:solidFill>
                <a:cs typeface="Arial" panose="020B0604020202020204" pitchFamily="34" charset="0"/>
              </a:rPr>
              <a:t>PKK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)].</a:t>
            </a:r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8382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KEUTAMAAN SYARIKAT BUMIPUTERA DALAM PEROLEHAN KERAJAAN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227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90600" y="1219200"/>
            <a:ext cx="7086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just">
              <a:spcBef>
                <a:spcPct val="0"/>
              </a:spcBef>
              <a:buClrTx/>
              <a:buSzTx/>
              <a:buFontTx/>
              <a:buAutoNum type="romanLcParenR"/>
            </a:pPr>
            <a:endParaRPr lang="ms-MY" altLang="en-US" sz="2000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spcBef>
                <a:spcPct val="0"/>
              </a:spcBef>
              <a:buClrTx/>
              <a:buSzTx/>
              <a:buFont typeface="+mj-lt"/>
              <a:buAutoNum type="alphaLcParenR"/>
            </a:pPr>
            <a:r>
              <a:rPr lang="ms-MY" altLang="en-US" sz="18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Perolehan melebihi RM50,000 hingga RM100,000 hendaklah diperoleh di kalangan syarikat Bumiputera yang </a:t>
            </a:r>
            <a:r>
              <a:rPr lang="ms-MY" altLang="en-US" sz="1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berdaftar</a:t>
            </a:r>
            <a:r>
              <a:rPr lang="ms-MY" altLang="en-US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altLang="en-US" sz="18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 Kementerian Kewangan sahaja</a:t>
            </a:r>
          </a:p>
          <a:p>
            <a:pPr marL="457200" indent="-457200" algn="just">
              <a:spcBef>
                <a:spcPct val="0"/>
              </a:spcBef>
              <a:buClrTx/>
              <a:buSzTx/>
              <a:buFontTx/>
              <a:buNone/>
            </a:pPr>
            <a:endParaRPr lang="ms-MY" altLang="en-US" sz="500" b="1" kern="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spcBef>
                <a:spcPct val="0"/>
              </a:spcBef>
              <a:spcAft>
                <a:spcPct val="30000"/>
              </a:spcAft>
              <a:buClrTx/>
              <a:buSzTx/>
              <a:buFont typeface="+mj-lt"/>
              <a:buAutoNum type="alphaLcParenR" startAt="2"/>
            </a:pPr>
            <a:r>
              <a:rPr lang="ms-MY" altLang="en-US" sz="18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Bagi </a:t>
            </a:r>
            <a:r>
              <a:rPr lang="ms-MY" altLang="en-US" sz="18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ms-MY" altLang="en-US" sz="18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erolehan melebihi RM100,000, keutamaan harga hendaklah diberi kepada syarikat Bumiputera seperti berikut:</a:t>
            </a:r>
          </a:p>
        </p:txBody>
      </p:sp>
      <p:graphicFrame>
        <p:nvGraphicFramePr>
          <p:cNvPr id="6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267362"/>
              </p:ext>
            </p:extLst>
          </p:nvPr>
        </p:nvGraphicFramePr>
        <p:xfrm>
          <a:off x="1524000" y="3200400"/>
          <a:ext cx="6477000" cy="246809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799840"/>
                <a:gridCol w="2677160"/>
              </a:tblGrid>
              <a:tr h="3944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NILAI PEROLEHAN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KEUTAMAAN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8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RM100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RM500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10%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3544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RM500,000 – RM1.5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365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RM1.5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RM5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365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RM10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2856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RM15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2.5%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30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RM15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Tiada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keutamaan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</a:tbl>
          </a:graphicData>
        </a:graphic>
      </p:graphicFrame>
      <p:sp>
        <p:nvSpPr>
          <p:cNvPr id="7" name="Text Box 30"/>
          <p:cNvSpPr txBox="1">
            <a:spLocks noChangeArrowheads="1"/>
          </p:cNvSpPr>
          <p:nvPr/>
        </p:nvSpPr>
        <p:spPr bwMode="auto">
          <a:xfrm>
            <a:off x="1524000" y="5791200"/>
            <a:ext cx="7239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ms-MY" altLang="en-US" sz="12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ms-MY" altLang="en-US" sz="1200" b="1" i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Keutamaan harga ini berdasarkan nilai tawaran terendah dan boleh diterima daripada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ms-MY" altLang="en-US" sz="1200" b="1" i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syarikat Bukan Bumiputera</a:t>
            </a:r>
            <a:r>
              <a:rPr lang="ms-MY" altLang="en-US" sz="12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ms-MY" altLang="en-US" sz="1200" kern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239486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KEUTAMAAN KEPADA SYKT. BUMIPUTERA DALAM PEROLEHAN BEKALAN DAN PERKHIDMATAN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529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95400" y="1823188"/>
            <a:ext cx="7848600" cy="192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0300" algn="l"/>
                <a:tab pos="3197225" algn="l"/>
                <a:tab pos="5427663" algn="l"/>
                <a:tab pos="5949950" algn="l"/>
              </a:tabLst>
            </a:pPr>
            <a:r>
              <a:rPr lang="ms-MY" altLang="en-US" i="1" dirty="0" smtClean="0">
                <a:solidFill>
                  <a:srgbClr val="FF0000"/>
                </a:solidFill>
                <a:cs typeface="Arial" panose="020B0604020202020204" pitchFamily="34" charset="0"/>
              </a:rPr>
              <a:t>Langkah 1:</a:t>
            </a:r>
            <a:r>
              <a:rPr lang="ms-MY" altLang="en-US" dirty="0" smtClean="0">
                <a:cs typeface="Arial" panose="020B0604020202020204" pitchFamily="34" charset="0"/>
              </a:rPr>
              <a:t>	</a:t>
            </a:r>
          </a:p>
          <a:p>
            <a:pPr marL="457200" indent="-45720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0300" algn="l"/>
                <a:tab pos="3197225" algn="l"/>
                <a:tab pos="5427663" algn="l"/>
                <a:tab pos="5949950" algn="l"/>
              </a:tabLst>
            </a:pPr>
            <a:r>
              <a:rPr lang="ms-MY" altLang="en-US" dirty="0" smtClean="0">
                <a:cs typeface="Arial" panose="020B0604020202020204" pitchFamily="34" charset="0"/>
              </a:rPr>
              <a:t>	</a:t>
            </a:r>
            <a:r>
              <a:rPr lang="ms-MY" altLang="en-US" sz="2000" b="1" dirty="0" smtClean="0">
                <a:cs typeface="Arial" panose="020B0604020202020204" pitchFamily="34" charset="0"/>
              </a:rPr>
              <a:t>Harga Tawaran Pembekal Bumiputera (B)</a:t>
            </a:r>
          </a:p>
          <a:p>
            <a:pPr marL="457200" indent="-45720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0300" algn="l"/>
                <a:tab pos="3197225" algn="l"/>
                <a:tab pos="5427663" algn="l"/>
                <a:tab pos="5949950" algn="l"/>
              </a:tabLst>
            </a:pPr>
            <a:r>
              <a:rPr lang="ms-MY" altLang="en-US" sz="2000" b="1" dirty="0" smtClean="0">
                <a:cs typeface="Arial" panose="020B0604020202020204" pitchFamily="34" charset="0"/>
              </a:rPr>
              <a:t>	Harga Tawaran Pembekal Bukan Bumiputera (BB)</a:t>
            </a:r>
          </a:p>
          <a:p>
            <a:pPr marL="457200" indent="-45720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0300" algn="l"/>
                <a:tab pos="3197225" algn="l"/>
                <a:tab pos="5427663" algn="l"/>
                <a:tab pos="5949950" algn="l"/>
              </a:tabLst>
            </a:pPr>
            <a:r>
              <a:rPr lang="ms-MY" altLang="en-US" sz="2000" b="1" dirty="0" smtClean="0">
                <a:cs typeface="Arial" panose="020B0604020202020204" pitchFamily="34" charset="0"/>
              </a:rPr>
              <a:t>   =	Perbezaan Harga (RM)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0300" algn="l"/>
                <a:tab pos="3197225" algn="l"/>
                <a:tab pos="5427663" algn="l"/>
                <a:tab pos="5949950" algn="l"/>
              </a:tabLst>
            </a:pPr>
            <a:endParaRPr lang="ms-MY" altLang="en-US" sz="2000" b="1" dirty="0" smtClean="0">
              <a:latin typeface="Albertus Medium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019050"/>
            <a:ext cx="7162800" cy="139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Langkah</a:t>
            </a:r>
            <a:r>
              <a:rPr lang="en-US" altLang="en-US" i="1" dirty="0" smtClean="0">
                <a:solidFill>
                  <a:srgbClr val="FF0000"/>
                </a:solidFill>
                <a:cs typeface="Arial" panose="020B0604020202020204" pitchFamily="34" charset="0"/>
              </a:rPr>
              <a:t> 2:</a:t>
            </a:r>
            <a:r>
              <a:rPr lang="en-US" altLang="en-US" dirty="0" smtClean="0">
                <a:latin typeface="Albertus Medium" panose="020E06020303040203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000" b="1" dirty="0" smtClean="0">
              <a:latin typeface="Albertus Medium" panose="020E06020303040203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smtClean="0">
                <a:cs typeface="Arial" panose="020B0604020202020204" pitchFamily="34" charset="0"/>
              </a:rPr>
              <a:t>       </a:t>
            </a:r>
            <a:r>
              <a:rPr lang="en-US" altLang="en-US" sz="2000" b="1" dirty="0" err="1" smtClean="0">
                <a:cs typeface="Arial" panose="020B0604020202020204" pitchFamily="34" charset="0"/>
              </a:rPr>
              <a:t>Peratus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n-US" altLang="en-US" sz="2000" b="1" dirty="0" err="1" smtClean="0">
                <a:cs typeface="Arial" panose="020B0604020202020204" pitchFamily="34" charset="0"/>
              </a:rPr>
              <a:t>Perbezaan</a:t>
            </a:r>
            <a:r>
              <a:rPr lang="en-US" altLang="en-US" sz="2000" b="1" dirty="0" smtClean="0">
                <a:cs typeface="Arial" panose="020B0604020202020204" pitchFamily="34" charset="0"/>
              </a:rPr>
              <a:t> (%) = </a:t>
            </a:r>
            <a:r>
              <a:rPr lang="en-US" altLang="en-US" sz="2000" b="1" dirty="0" err="1" smtClean="0">
                <a:cs typeface="Arial" panose="020B0604020202020204" pitchFamily="34" charset="0"/>
              </a:rPr>
              <a:t>Perbezaan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n-US" altLang="en-US" sz="2000" b="1" dirty="0" err="1" smtClean="0">
                <a:cs typeface="Arial" panose="020B0604020202020204" pitchFamily="34" charset="0"/>
              </a:rPr>
              <a:t>Harga</a:t>
            </a:r>
            <a:r>
              <a:rPr lang="en-US" altLang="en-US" sz="2000" b="1" dirty="0" smtClean="0">
                <a:cs typeface="Arial" panose="020B0604020202020204" pitchFamily="34" charset="0"/>
              </a:rPr>
              <a:t>   x 100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smtClean="0">
                <a:cs typeface="Arial" panose="020B0604020202020204" pitchFamily="34" charset="0"/>
              </a:rPr>
              <a:t>			           </a:t>
            </a:r>
            <a:r>
              <a:rPr lang="en-US" altLang="en-US" sz="2000" b="1" dirty="0" err="1" smtClean="0">
                <a:cs typeface="Arial" panose="020B0604020202020204" pitchFamily="34" charset="0"/>
              </a:rPr>
              <a:t>Harga</a:t>
            </a:r>
            <a:r>
              <a:rPr lang="en-US" altLang="en-US" sz="2000" b="1" dirty="0" smtClean="0">
                <a:cs typeface="Arial" panose="020B0604020202020204" pitchFamily="34" charset="0"/>
              </a:rPr>
              <a:t> </a:t>
            </a:r>
            <a:r>
              <a:rPr lang="en-US" altLang="en-US" sz="2000" b="1" dirty="0" err="1" smtClean="0">
                <a:cs typeface="Arial" panose="020B0604020202020204" pitchFamily="34" charset="0"/>
              </a:rPr>
              <a:t>Tawaran</a:t>
            </a:r>
            <a:r>
              <a:rPr lang="en-US" altLang="en-US" sz="2000" b="1" dirty="0" smtClean="0">
                <a:cs typeface="Arial" panose="020B0604020202020204" pitchFamily="34" charset="0"/>
              </a:rPr>
              <a:t> BB</a:t>
            </a:r>
            <a:endParaRPr lang="en-US" altLang="en-US" sz="2000" b="1" dirty="0">
              <a:cs typeface="Arial" panose="020B0604020202020204" pitchFamily="34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600200" y="287605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828800" y="3028450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28800" y="3485650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76800" y="4953000"/>
            <a:ext cx="2209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/>
        </p:nvSpPr>
        <p:spPr bwMode="auto">
          <a:xfrm>
            <a:off x="609600" y="5334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FORMULA PENGIRAAN KEUTAMAAN HARGA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521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698992"/>
            <a:ext cx="80772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ms-MY" altLang="en-US" i="1" dirty="0" smtClean="0">
                <a:solidFill>
                  <a:srgbClr val="FF0000"/>
                </a:solidFill>
                <a:cs typeface="Arial" panose="020B0604020202020204" pitchFamily="34" charset="0"/>
              </a:rPr>
              <a:t>Langkah 3:</a:t>
            </a:r>
          </a:p>
          <a:p>
            <a:pPr>
              <a:spcBef>
                <a:spcPct val="0"/>
              </a:spcBef>
            </a:pPr>
            <a:endParaRPr lang="ms-MY" altLang="en-US" sz="1000" i="1" dirty="0" smtClean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ms-MY" altLang="en-US" dirty="0" smtClean="0">
                <a:cs typeface="Arial" panose="020B0604020202020204" pitchFamily="34" charset="0"/>
              </a:rPr>
              <a:t>Bandingkan % perbezaan dengan % </a:t>
            </a:r>
            <a:r>
              <a:rPr lang="ms-MY" altLang="en-US" dirty="0">
                <a:cs typeface="Arial" panose="020B0604020202020204" pitchFamily="34" charset="0"/>
              </a:rPr>
              <a:t>k</a:t>
            </a:r>
            <a:r>
              <a:rPr lang="ms-MY" altLang="en-US" dirty="0" smtClean="0">
                <a:cs typeface="Arial" panose="020B0604020202020204" pitchFamily="34" charset="0"/>
              </a:rPr>
              <a:t>eutamaan yang telah ditetapkan.</a:t>
            </a:r>
            <a:endParaRPr lang="ms-MY" altLang="en-US" dirty="0"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410200"/>
            <a:ext cx="7162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ms-MY" altLang="en-US" sz="1600" b="1" dirty="0" smtClean="0">
                <a:cs typeface="Arial" panose="020B0604020202020204" pitchFamily="34" charset="0"/>
              </a:rPr>
              <a:t>Jika % perbezaan </a:t>
            </a:r>
            <a:r>
              <a:rPr lang="ms-MY" altLang="en-US" sz="1600" b="1" u="sng" dirty="0" smtClean="0">
                <a:cs typeface="Arial" panose="020B0604020202020204" pitchFamily="34" charset="0"/>
              </a:rPr>
              <a:t>&lt;</a:t>
            </a:r>
            <a:r>
              <a:rPr lang="ms-MY" altLang="en-US" sz="1600" b="1" dirty="0" smtClean="0">
                <a:cs typeface="Arial" panose="020B0604020202020204" pitchFamily="34" charset="0"/>
              </a:rPr>
              <a:t> % keutamaan = pilih pembekal Bumiputera</a:t>
            </a:r>
          </a:p>
          <a:p>
            <a:pPr algn="just">
              <a:spcBef>
                <a:spcPct val="0"/>
              </a:spcBef>
            </a:pPr>
            <a:endParaRPr lang="ms-MY" altLang="en-US" sz="700" b="1" dirty="0" smtClean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ms-MY" altLang="en-US" sz="1600" b="1" dirty="0" smtClean="0">
                <a:cs typeface="Arial" panose="020B0604020202020204" pitchFamily="34" charset="0"/>
              </a:rPr>
              <a:t>Jika % perbezaan &gt; % </a:t>
            </a:r>
            <a:r>
              <a:rPr lang="ms-MY" altLang="en-US" sz="1600" b="1" dirty="0">
                <a:cs typeface="Arial" panose="020B0604020202020204" pitchFamily="34" charset="0"/>
              </a:rPr>
              <a:t>k</a:t>
            </a:r>
            <a:r>
              <a:rPr lang="ms-MY" altLang="en-US" sz="1600" b="1" dirty="0" smtClean="0">
                <a:cs typeface="Arial" panose="020B0604020202020204" pitchFamily="34" charset="0"/>
              </a:rPr>
              <a:t>eutamaan = pilih pembekal Bukan Bumiputera</a:t>
            </a:r>
            <a:endParaRPr lang="ms-MY" altLang="en-US" sz="1600" b="1" dirty="0">
              <a:cs typeface="Arial" panose="020B0604020202020204" pitchFamily="34" charset="0"/>
            </a:endParaRPr>
          </a:p>
        </p:txBody>
      </p:sp>
      <p:graphicFrame>
        <p:nvGraphicFramePr>
          <p:cNvPr id="11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827766"/>
              </p:ext>
            </p:extLst>
          </p:nvPr>
        </p:nvGraphicFramePr>
        <p:xfrm>
          <a:off x="1371600" y="2606052"/>
          <a:ext cx="6553200" cy="265174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194048"/>
                <a:gridCol w="2359152"/>
              </a:tblGrid>
              <a:tr h="3944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NILAI PEROLEHAN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KEUTAMAAN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3675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RM500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RM500,000 – RM1.5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RM1.5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RM10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RM15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2.5%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Tiada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keutamaan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530679" y="5334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FORMULA PENGIRAAN KEUTAMAAN HARGA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528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71596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OBJEKTIF PEROLEHAN KERAJAAN</a:t>
            </a:r>
            <a:endParaRPr lang="en-US" sz="3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2637356"/>
              </p:ext>
            </p:extLst>
          </p:nvPr>
        </p:nvGraphicFramePr>
        <p:xfrm>
          <a:off x="1204913" y="1295400"/>
          <a:ext cx="7939087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958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14400" y="3810000"/>
            <a:ext cx="62484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tabLst>
                <a:tab pos="2622550" algn="l"/>
                <a:tab pos="3197225" algn="l"/>
                <a:tab pos="5427663" algn="l"/>
                <a:tab pos="594995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tabLst>
                <a:tab pos="2622550" algn="l"/>
                <a:tab pos="3197225" algn="l"/>
                <a:tab pos="5427663" algn="l"/>
                <a:tab pos="594995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tabLst>
                <a:tab pos="2622550" algn="l"/>
                <a:tab pos="3197225" algn="l"/>
                <a:tab pos="5427663" algn="l"/>
                <a:tab pos="59499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 dirty="0" err="1">
                <a:solidFill>
                  <a:srgbClr val="FF0000"/>
                </a:solidFill>
                <a:latin typeface="+mn-lt"/>
              </a:rPr>
              <a:t>Langkah</a:t>
            </a:r>
            <a:r>
              <a:rPr lang="en-US" altLang="en-US" sz="2000" i="1" dirty="0">
                <a:solidFill>
                  <a:srgbClr val="FF0000"/>
                </a:solidFill>
                <a:latin typeface="+mn-lt"/>
              </a:rPr>
              <a:t> 2:</a:t>
            </a:r>
            <a:r>
              <a:rPr lang="en-US" altLang="en-US" sz="2000" dirty="0">
                <a:latin typeface="+mn-lt"/>
              </a:rPr>
              <a:t>	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dirty="0">
              <a:latin typeface="+mn-lt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err="1">
                <a:latin typeface="+mn-lt"/>
              </a:rPr>
              <a:t>Peratus</a:t>
            </a:r>
            <a:r>
              <a:rPr lang="en-US" altLang="en-US" sz="2000" dirty="0">
                <a:latin typeface="+mn-lt"/>
              </a:rPr>
              <a:t> </a:t>
            </a:r>
            <a:r>
              <a:rPr lang="en-US" altLang="en-US" sz="2000" dirty="0" err="1">
                <a:latin typeface="+mn-lt"/>
              </a:rPr>
              <a:t>Perbezaan</a:t>
            </a:r>
            <a:r>
              <a:rPr lang="en-US" altLang="en-US" sz="2000" dirty="0">
                <a:latin typeface="+mn-lt"/>
              </a:rPr>
              <a:t> (%)	=   200,000  x 100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+mn-lt"/>
              </a:rPr>
              <a:t>			</a:t>
            </a:r>
            <a:r>
              <a:rPr lang="en-US" altLang="en-US" sz="2000" dirty="0" smtClean="0">
                <a:latin typeface="+mn-lt"/>
              </a:rPr>
              <a:t>     10,500,000</a:t>
            </a:r>
            <a:endParaRPr lang="en-US" altLang="en-US" sz="2000" dirty="0">
              <a:latin typeface="+mn-lt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+mn-lt"/>
              </a:rPr>
              <a:t>			=   1.9%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57200" y="1447800"/>
            <a:ext cx="8534400" cy="2362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3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r>
              <a:rPr lang="ms-MY" altLang="en-US" sz="2000" i="1" dirty="0" smtClean="0">
                <a:solidFill>
                  <a:srgbClr val="FF0000"/>
                </a:solidFill>
                <a:latin typeface="Albertus Medium" panose="020E0602030304020304" pitchFamily="34" charset="0"/>
              </a:rPr>
              <a:t>	</a:t>
            </a:r>
            <a:r>
              <a:rPr lang="ms-MY" altLang="en-US" sz="2000" i="1" dirty="0" smtClean="0">
                <a:solidFill>
                  <a:srgbClr val="FF0000"/>
                </a:solidFill>
              </a:rPr>
              <a:t>Langkah 1:</a:t>
            </a:r>
          </a:p>
          <a:p>
            <a:pPr marL="457200" indent="-457200">
              <a:lnSpc>
                <a:spcPct val="13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r>
              <a:rPr lang="ms-MY" altLang="en-US" sz="2000" dirty="0" smtClean="0"/>
              <a:t>	</a:t>
            </a:r>
          </a:p>
          <a:p>
            <a:pPr marL="457200" indent="-457200">
              <a:lnSpc>
                <a:spcPct val="13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r>
              <a:rPr lang="ms-MY" altLang="en-US" sz="2000" dirty="0" smtClean="0"/>
              <a:t>	Harga Tawaran Pembekal Bumiputera(B)	  :	RM10,700,000</a:t>
            </a:r>
          </a:p>
          <a:p>
            <a:pPr marL="457200" indent="-457200">
              <a:lnSpc>
                <a:spcPct val="13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r>
              <a:rPr lang="ms-MY" altLang="en-US" sz="2000" dirty="0" smtClean="0"/>
              <a:t>	Harga Tawaran Pembekal Bukan Bumiputera(BB) :	RM10,500,000</a:t>
            </a:r>
          </a:p>
          <a:p>
            <a:pPr marL="457200" indent="-457200">
              <a:lnSpc>
                <a:spcPct val="13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r>
              <a:rPr lang="ms-MY" altLang="en-US" sz="2000" dirty="0" smtClean="0"/>
              <a:t>	Perbezaan Harga (RM)			RM     200,000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endParaRPr lang="ms-MY" altLang="en-US" sz="2000" dirty="0" smtClean="0">
              <a:latin typeface="Albertus Medium" pitchFamily="34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990600" y="3124200"/>
            <a:ext cx="55626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990600" y="3505200"/>
            <a:ext cx="55626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515556" y="4953000"/>
            <a:ext cx="17526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762000" y="2895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6934200" y="3124200"/>
            <a:ext cx="16764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6934200" y="3505200"/>
            <a:ext cx="16764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52450" y="4572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PENGIRAAN KEUTAMAAN HARGA</a:t>
            </a:r>
          </a:p>
          <a:p>
            <a:endParaRPr lang="en-US" sz="28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CONTOH 1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475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1828800" y="5562600"/>
            <a:ext cx="642996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tabLst>
                <a:tab pos="287338" algn="l"/>
                <a:tab pos="2230438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tabLst>
                <a:tab pos="287338" algn="l"/>
                <a:tab pos="2230438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tabLst>
                <a:tab pos="287338" algn="l"/>
                <a:tab pos="22304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tabLst>
                <a:tab pos="287338" algn="l"/>
                <a:tab pos="22304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87338" algn="l"/>
                <a:tab pos="22304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87338" algn="l"/>
                <a:tab pos="22304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87338" algn="l"/>
                <a:tab pos="22304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87338" algn="l"/>
                <a:tab pos="22304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87338" algn="l"/>
                <a:tab pos="223043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ms-MY" altLang="en-US" sz="1800" dirty="0">
                <a:latin typeface="+mn-lt"/>
              </a:rPr>
              <a:t>% </a:t>
            </a:r>
            <a:r>
              <a:rPr lang="ms-MY" altLang="en-US" sz="1800" dirty="0" smtClean="0">
                <a:latin typeface="+mn-lt"/>
              </a:rPr>
              <a:t>perbezaan </a:t>
            </a:r>
            <a:r>
              <a:rPr lang="ms-MY" altLang="en-US" sz="1800" dirty="0">
                <a:latin typeface="+mn-lt"/>
              </a:rPr>
              <a:t>&lt; % </a:t>
            </a:r>
            <a:r>
              <a:rPr lang="ms-MY" altLang="en-US" sz="1800" dirty="0" smtClean="0">
                <a:latin typeface="+mn-lt"/>
              </a:rPr>
              <a:t>keutamaan = </a:t>
            </a:r>
            <a:r>
              <a:rPr lang="ms-MY" altLang="en-US" sz="1800" b="1" dirty="0">
                <a:solidFill>
                  <a:srgbClr val="000099"/>
                </a:solidFill>
                <a:latin typeface="+mn-lt"/>
              </a:rPr>
              <a:t>p</a:t>
            </a:r>
            <a:r>
              <a:rPr lang="ms-MY" altLang="en-US" sz="1800" b="1" dirty="0" smtClean="0">
                <a:solidFill>
                  <a:srgbClr val="000099"/>
                </a:solidFill>
                <a:latin typeface="+mn-lt"/>
              </a:rPr>
              <a:t>ilih </a:t>
            </a:r>
            <a:r>
              <a:rPr lang="ms-MY" altLang="en-US" sz="1800" b="1" dirty="0">
                <a:solidFill>
                  <a:srgbClr val="000099"/>
                </a:solidFill>
                <a:latin typeface="+mn-lt"/>
              </a:rPr>
              <a:t>pembekal Bumiputera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ms-MY" altLang="en-US" sz="1800" dirty="0">
                <a:latin typeface="+mn-lt"/>
              </a:rPr>
              <a:t> 	</a:t>
            </a:r>
            <a:r>
              <a:rPr lang="ms-MY" altLang="en-US" sz="1800" dirty="0" smtClean="0">
                <a:latin typeface="+mn-lt"/>
              </a:rPr>
              <a:t> (</a:t>
            </a:r>
            <a:r>
              <a:rPr lang="ms-MY" altLang="en-US" sz="1800" dirty="0">
                <a:latin typeface="+mn-lt"/>
              </a:rPr>
              <a:t>1.9</a:t>
            </a:r>
            <a:r>
              <a:rPr lang="ms-MY" altLang="en-US" sz="1800" dirty="0" smtClean="0">
                <a:latin typeface="+mn-lt"/>
              </a:rPr>
              <a:t>%)                 (</a:t>
            </a:r>
            <a:r>
              <a:rPr lang="ms-MY" altLang="en-US" sz="1800" dirty="0">
                <a:latin typeface="+mn-lt"/>
              </a:rPr>
              <a:t>2.5%)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1524000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ms-MY" altLang="en-US" i="1" dirty="0" smtClean="0">
                <a:solidFill>
                  <a:srgbClr val="FF0000"/>
                </a:solidFill>
              </a:rPr>
              <a:t>Langkah 3:</a:t>
            </a:r>
          </a:p>
          <a:p>
            <a:pPr>
              <a:spcBef>
                <a:spcPct val="0"/>
              </a:spcBef>
            </a:pPr>
            <a:endParaRPr lang="ms-MY" altLang="en-US" sz="1000" i="1" dirty="0" smtClean="0"/>
          </a:p>
          <a:p>
            <a:pPr>
              <a:spcBef>
                <a:spcPct val="0"/>
              </a:spcBef>
            </a:pPr>
            <a:r>
              <a:rPr lang="ms-MY" altLang="en-US" dirty="0" smtClean="0"/>
              <a:t>Bandingkan % perbezaan dengan % keutamaan yang telah ditetapkan.</a:t>
            </a:r>
            <a:endParaRPr lang="ms-MY" altLang="en-US" dirty="0"/>
          </a:p>
        </p:txBody>
      </p:sp>
      <p:graphicFrame>
        <p:nvGraphicFramePr>
          <p:cNvPr id="8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950935"/>
              </p:ext>
            </p:extLst>
          </p:nvPr>
        </p:nvGraphicFramePr>
        <p:xfrm>
          <a:off x="1295400" y="2514600"/>
          <a:ext cx="7010400" cy="28956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4732020"/>
                <a:gridCol w="2278380"/>
              </a:tblGrid>
              <a:tr h="3847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Nilai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Perolehan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Keutamaan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4099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RM500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3834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RM500,000 – RM1.5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407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RM1.5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407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RM10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4938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RM15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2.5%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7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Tiada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keutamaan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 bwMode="auto">
          <a:xfrm>
            <a:off x="585107" y="3810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PENGIRAAN KEUTAMAAN HARGA</a:t>
            </a:r>
          </a:p>
          <a:p>
            <a:endParaRPr lang="en-US" sz="2800" b="1" kern="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CONTOH 1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207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304800" y="1444131"/>
            <a:ext cx="8534400" cy="1676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3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r>
              <a:rPr lang="ms-MY" altLang="en-US" sz="2000" i="1" dirty="0" smtClean="0">
                <a:solidFill>
                  <a:srgbClr val="FF0000"/>
                </a:solidFill>
                <a:cs typeface="Arial" panose="020B0604020202020204" pitchFamily="34" charset="0"/>
              </a:rPr>
              <a:t>      Langkah 1</a:t>
            </a:r>
            <a:r>
              <a:rPr lang="ms-MY" altLang="en-US" sz="2000" i="1" dirty="0" smtClean="0">
                <a:cs typeface="Arial" panose="020B0604020202020204" pitchFamily="34" charset="0"/>
              </a:rPr>
              <a:t>:</a:t>
            </a:r>
          </a:p>
          <a:p>
            <a:pPr marL="457200" indent="-457200">
              <a:lnSpc>
                <a:spcPct val="13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r>
              <a:rPr lang="ms-MY" altLang="en-US" sz="2000" dirty="0" smtClean="0">
                <a:cs typeface="Arial" panose="020B0604020202020204" pitchFamily="34" charset="0"/>
              </a:rPr>
              <a:t>	</a:t>
            </a:r>
          </a:p>
          <a:p>
            <a:pPr marL="457200" indent="-457200">
              <a:lnSpc>
                <a:spcPct val="13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r>
              <a:rPr lang="ms-MY" altLang="en-US" sz="2000" dirty="0" smtClean="0">
                <a:cs typeface="Arial" panose="020B0604020202020204" pitchFamily="34" charset="0"/>
              </a:rPr>
              <a:t>	Harga Tawaran Pembekal Bumiputera(B)	   :	RM  5,100,000</a:t>
            </a:r>
          </a:p>
          <a:p>
            <a:pPr marL="457200" indent="-457200">
              <a:lnSpc>
                <a:spcPct val="13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r>
              <a:rPr lang="ms-MY" altLang="en-US" sz="2000" dirty="0" smtClean="0">
                <a:cs typeface="Arial" panose="020B0604020202020204" pitchFamily="34" charset="0"/>
              </a:rPr>
              <a:t>	Harga Tawaran Pembekal Bukan Bumiputera(BB)  :	RM  4,900,000</a:t>
            </a:r>
          </a:p>
          <a:p>
            <a:pPr marL="457200" indent="-457200">
              <a:lnSpc>
                <a:spcPct val="13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r>
              <a:rPr lang="ms-MY" altLang="en-US" sz="2000" dirty="0" smtClean="0">
                <a:cs typeface="Arial" panose="020B0604020202020204" pitchFamily="34" charset="0"/>
              </a:rPr>
              <a:t>   =	Perbezaan Harga (RM)			RM     200,000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2400300" algn="l"/>
                <a:tab pos="3197225" algn="l"/>
                <a:tab pos="5949950" algn="l"/>
              </a:tabLst>
            </a:pPr>
            <a:endParaRPr lang="ms-MY" altLang="en-US" sz="2000" dirty="0" smtClean="0">
              <a:latin typeface="Albertus Medium" panose="020E06020303040203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90600" y="3967198"/>
            <a:ext cx="5943600" cy="2586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tabLst>
                <a:tab pos="2622550" algn="l"/>
                <a:tab pos="3197225" algn="l"/>
                <a:tab pos="5427663" algn="l"/>
                <a:tab pos="594995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tabLst>
                <a:tab pos="2622550" algn="l"/>
                <a:tab pos="3197225" algn="l"/>
                <a:tab pos="5427663" algn="l"/>
                <a:tab pos="594995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tabLst>
                <a:tab pos="2622550" algn="l"/>
                <a:tab pos="3197225" algn="l"/>
                <a:tab pos="5427663" algn="l"/>
                <a:tab pos="59499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622550" algn="l"/>
                <a:tab pos="3197225" algn="l"/>
                <a:tab pos="5427663" algn="l"/>
                <a:tab pos="594995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 dirty="0" err="1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Langkah</a:t>
            </a:r>
            <a:r>
              <a:rPr lang="en-US" altLang="en-US" sz="2000" i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2:</a:t>
            </a:r>
            <a:r>
              <a:rPr lang="en-US" altLang="en-US" sz="2000" dirty="0">
                <a:latin typeface="+mn-lt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dirty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err="1">
                <a:latin typeface="+mn-lt"/>
                <a:cs typeface="Arial" panose="020B0604020202020204" pitchFamily="34" charset="0"/>
              </a:rPr>
              <a:t>Peratus</a:t>
            </a:r>
            <a:r>
              <a:rPr lang="en-US" altLang="en-US" sz="20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+mn-lt"/>
                <a:cs typeface="Arial" panose="020B0604020202020204" pitchFamily="34" charset="0"/>
              </a:rPr>
              <a:t>Perbezaan</a:t>
            </a:r>
            <a:r>
              <a:rPr lang="en-US" altLang="en-US" sz="2000" dirty="0">
                <a:latin typeface="+mn-lt"/>
                <a:cs typeface="Arial" panose="020B0604020202020204" pitchFamily="34" charset="0"/>
              </a:rPr>
              <a:t> (%)	=  200,000  x 100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+mn-lt"/>
                <a:cs typeface="Arial" panose="020B0604020202020204" pitchFamily="34" charset="0"/>
              </a:rPr>
              <a:t>			 </a:t>
            </a:r>
            <a:r>
              <a:rPr lang="en-US" altLang="en-US" sz="2000" dirty="0" smtClean="0">
                <a:latin typeface="+mn-lt"/>
                <a:cs typeface="Arial" panose="020B0604020202020204" pitchFamily="34" charset="0"/>
              </a:rPr>
              <a:t>   4,900,000</a:t>
            </a:r>
            <a:endParaRPr lang="en-US" altLang="en-US" sz="2000" dirty="0">
              <a:latin typeface="Albertus Medium" panose="020E06020303040203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Albertus Medium" panose="020E0602030304020304" pitchFamily="34" charset="0"/>
                <a:cs typeface="Arial" panose="020B0604020202020204" pitchFamily="34" charset="0"/>
              </a:rPr>
              <a:t>			</a:t>
            </a:r>
            <a:r>
              <a:rPr lang="en-US" altLang="en-US" sz="2000" dirty="0">
                <a:latin typeface="+mn-lt"/>
                <a:cs typeface="Arial" panose="020B0604020202020204" pitchFamily="34" charset="0"/>
              </a:rPr>
              <a:t>=  4.08%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495800" y="5105400"/>
            <a:ext cx="1828800" cy="0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8200" y="3448050"/>
            <a:ext cx="5638800" cy="19050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38200" y="3100775"/>
            <a:ext cx="5638800" cy="19050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81800" y="3100775"/>
            <a:ext cx="1676400" cy="0"/>
          </a:xfrm>
          <a:prstGeom prst="line">
            <a:avLst/>
          </a:prstGeom>
          <a:ln w="38100">
            <a:solidFill>
              <a:srgbClr val="00009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81800" y="3438736"/>
            <a:ext cx="1676400" cy="9314"/>
          </a:xfrm>
          <a:prstGeom prst="line">
            <a:avLst/>
          </a:prstGeom>
          <a:ln w="38100">
            <a:solidFill>
              <a:srgbClr val="00009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 bwMode="auto">
          <a:xfrm>
            <a:off x="552450" y="3810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PENGIRAAN KEUTAMAAN HARGA</a:t>
            </a:r>
          </a:p>
          <a:p>
            <a:endParaRPr lang="en-US" sz="2800" b="1" kern="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CONTOH 2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609600" y="2895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7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838200" y="1563469"/>
            <a:ext cx="74558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ms-MY" altLang="en-US" sz="2000" i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Langkah 3: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ms-MY" altLang="en-US" sz="1000" i="1" dirty="0"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ms-MY" altLang="en-US" sz="1800" dirty="0">
                <a:latin typeface="+mn-lt"/>
                <a:cs typeface="Arial" panose="020B0604020202020204" pitchFamily="34" charset="0"/>
              </a:rPr>
              <a:t>Bandingkan % </a:t>
            </a:r>
            <a:r>
              <a:rPr lang="ms-MY" altLang="en-US" sz="1800" dirty="0" smtClean="0">
                <a:latin typeface="+mn-lt"/>
                <a:cs typeface="Arial" panose="020B0604020202020204" pitchFamily="34" charset="0"/>
              </a:rPr>
              <a:t>perbezaan </a:t>
            </a:r>
            <a:r>
              <a:rPr lang="ms-MY" altLang="en-US" sz="1800" dirty="0">
                <a:latin typeface="+mn-lt"/>
                <a:cs typeface="Arial" panose="020B0604020202020204" pitchFamily="34" charset="0"/>
              </a:rPr>
              <a:t>dengan % </a:t>
            </a:r>
            <a:r>
              <a:rPr lang="ms-MY" altLang="en-US" sz="1800" dirty="0" smtClean="0">
                <a:latin typeface="+mn-lt"/>
                <a:cs typeface="Arial" panose="020B0604020202020204" pitchFamily="34" charset="0"/>
              </a:rPr>
              <a:t>keutamaan </a:t>
            </a:r>
            <a:r>
              <a:rPr lang="ms-MY" altLang="en-US" sz="1800" dirty="0">
                <a:latin typeface="+mn-lt"/>
                <a:cs typeface="Arial" panose="020B0604020202020204" pitchFamily="34" charset="0"/>
              </a:rPr>
              <a:t>yang telah </a:t>
            </a:r>
            <a:r>
              <a:rPr lang="ms-MY" altLang="en-US" sz="1800" dirty="0" smtClean="0">
                <a:latin typeface="+mn-lt"/>
                <a:cs typeface="Arial" panose="020B0604020202020204" pitchFamily="34" charset="0"/>
              </a:rPr>
              <a:t>ditetapkan.</a:t>
            </a:r>
            <a:endParaRPr lang="ms-MY" altLang="en-US" sz="18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Text Box 30"/>
          <p:cNvSpPr txBox="1">
            <a:spLocks noChangeArrowheads="1"/>
          </p:cNvSpPr>
          <p:nvPr/>
        </p:nvSpPr>
        <p:spPr bwMode="auto">
          <a:xfrm>
            <a:off x="865336" y="5373469"/>
            <a:ext cx="72763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tabLst>
                <a:tab pos="234950" algn="l"/>
                <a:tab pos="2517775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tabLst>
                <a:tab pos="234950" algn="l"/>
                <a:tab pos="2517775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tabLst>
                <a:tab pos="234950" algn="l"/>
                <a:tab pos="25177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tabLst>
                <a:tab pos="234950" algn="l"/>
                <a:tab pos="251777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34950" algn="l"/>
                <a:tab pos="251777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34950" algn="l"/>
                <a:tab pos="251777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34950" algn="l"/>
                <a:tab pos="251777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34950" algn="l"/>
                <a:tab pos="251777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34950" algn="l"/>
                <a:tab pos="2517775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ms-MY" altLang="en-US" sz="1800" dirty="0">
                <a:latin typeface="+mn-lt"/>
              </a:rPr>
              <a:t>% </a:t>
            </a:r>
            <a:r>
              <a:rPr lang="ms-MY" altLang="en-US" sz="1800" dirty="0" smtClean="0">
                <a:latin typeface="+mn-lt"/>
              </a:rPr>
              <a:t>perbezaan </a:t>
            </a:r>
            <a:r>
              <a:rPr lang="ms-MY" altLang="en-US" sz="1800" dirty="0">
                <a:latin typeface="+mn-lt"/>
              </a:rPr>
              <a:t>&gt; % </a:t>
            </a:r>
            <a:r>
              <a:rPr lang="ms-MY" altLang="en-US" sz="1800" dirty="0" smtClean="0">
                <a:latin typeface="+mn-lt"/>
              </a:rPr>
              <a:t>keutamaan = </a:t>
            </a:r>
            <a:r>
              <a:rPr lang="ms-MY" altLang="en-US" sz="1800" b="1" dirty="0">
                <a:solidFill>
                  <a:srgbClr val="000099"/>
                </a:solidFill>
                <a:latin typeface="+mn-lt"/>
              </a:rPr>
              <a:t>p</a:t>
            </a:r>
            <a:r>
              <a:rPr lang="ms-MY" altLang="en-US" sz="1800" b="1" dirty="0" smtClean="0">
                <a:solidFill>
                  <a:srgbClr val="000099"/>
                </a:solidFill>
                <a:latin typeface="+mn-lt"/>
              </a:rPr>
              <a:t>ilih </a:t>
            </a:r>
            <a:r>
              <a:rPr lang="ms-MY" altLang="en-US" sz="1800" b="1" dirty="0">
                <a:solidFill>
                  <a:srgbClr val="000099"/>
                </a:solidFill>
                <a:latin typeface="+mn-lt"/>
              </a:rPr>
              <a:t>pembekal Bukan Bumiputera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ms-MY" altLang="en-US" sz="1800" dirty="0">
                <a:latin typeface="+mn-lt"/>
              </a:rPr>
              <a:t> 	</a:t>
            </a:r>
            <a:r>
              <a:rPr lang="ms-MY" altLang="en-US" sz="1800" dirty="0" smtClean="0">
                <a:latin typeface="+mn-lt"/>
              </a:rPr>
              <a:t>  (</a:t>
            </a:r>
            <a:r>
              <a:rPr lang="ms-MY" altLang="en-US" sz="1800" dirty="0">
                <a:latin typeface="+mn-lt"/>
              </a:rPr>
              <a:t>4.08</a:t>
            </a:r>
            <a:r>
              <a:rPr lang="ms-MY" altLang="en-US" sz="1800" dirty="0" smtClean="0">
                <a:latin typeface="+mn-lt"/>
              </a:rPr>
              <a:t>%)               (</a:t>
            </a:r>
            <a:r>
              <a:rPr lang="ms-MY" altLang="en-US" sz="1800" dirty="0">
                <a:latin typeface="+mn-lt"/>
              </a:rPr>
              <a:t>3%)</a:t>
            </a:r>
          </a:p>
        </p:txBody>
      </p:sp>
      <p:graphicFrame>
        <p:nvGraphicFramePr>
          <p:cNvPr id="11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600860"/>
              </p:ext>
            </p:extLst>
          </p:nvPr>
        </p:nvGraphicFramePr>
        <p:xfrm>
          <a:off x="978887" y="2548048"/>
          <a:ext cx="6793513" cy="274922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4473777"/>
                <a:gridCol w="2319736"/>
              </a:tblGrid>
              <a:tr h="4250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Nilai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Perolehan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Keutamaan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3961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RM500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3705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RM500,000 – RM1.5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3950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RM1.5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4270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 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RM10 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3%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40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RM15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2.5%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  <a:tr h="3613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Tiada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keutamaan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/>
                </a:tc>
              </a:tr>
            </a:tbl>
          </a:graphicData>
        </a:graphic>
      </p:graphicFrame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7303487" y="3392269"/>
            <a:ext cx="1600200" cy="1600200"/>
          </a:xfrm>
          <a:prstGeom prst="wedgeRectCallout">
            <a:avLst>
              <a:gd name="adj1" fmla="val -75276"/>
              <a:gd name="adj2" fmla="val 8794"/>
            </a:avLst>
          </a:prstGeom>
          <a:ln>
            <a:solidFill>
              <a:srgbClr val="000099"/>
            </a:solidFill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 err="1" smtClean="0">
                <a:latin typeface="+mn-lt"/>
              </a:rPr>
              <a:t>Perbandingan</a:t>
            </a:r>
            <a:r>
              <a:rPr lang="en-US" altLang="en-US" sz="1200" b="1" dirty="0" smtClean="0">
                <a:latin typeface="+mn-lt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 err="1">
                <a:latin typeface="+mn-lt"/>
              </a:rPr>
              <a:t>b</a:t>
            </a:r>
            <a:r>
              <a:rPr lang="en-US" altLang="en-US" sz="1200" b="1" dirty="0" err="1" smtClean="0">
                <a:latin typeface="+mn-lt"/>
              </a:rPr>
              <a:t>erdasarkan</a:t>
            </a:r>
            <a:r>
              <a:rPr lang="en-US" altLang="en-US" sz="1200" b="1" dirty="0" smtClean="0">
                <a:latin typeface="+mn-lt"/>
              </a:rPr>
              <a:t> </a:t>
            </a:r>
            <a:r>
              <a:rPr lang="en-US" altLang="en-US" sz="1200" b="1" dirty="0" err="1" smtClean="0">
                <a:latin typeface="+mn-lt"/>
              </a:rPr>
              <a:t>harga</a:t>
            </a:r>
            <a:endParaRPr lang="en-US" altLang="en-US" sz="1200" b="1" dirty="0" smtClean="0">
              <a:latin typeface="+mn-lt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 smtClean="0">
                <a:latin typeface="+mn-lt"/>
              </a:rPr>
              <a:t> </a:t>
            </a:r>
            <a:r>
              <a:rPr lang="en-US" altLang="en-US" sz="1200" b="1" dirty="0" err="1" smtClean="0">
                <a:latin typeface="+mn-lt"/>
              </a:rPr>
              <a:t>tawaran</a:t>
            </a:r>
            <a:r>
              <a:rPr lang="en-US" altLang="en-US" sz="1200" b="1" dirty="0" smtClean="0">
                <a:latin typeface="+mn-lt"/>
              </a:rPr>
              <a:t> </a:t>
            </a:r>
            <a:r>
              <a:rPr lang="en-US" altLang="en-US" sz="1200" b="1" dirty="0" err="1" smtClean="0">
                <a:latin typeface="+mn-lt"/>
              </a:rPr>
              <a:t>pembekal</a:t>
            </a:r>
            <a:r>
              <a:rPr lang="en-US" altLang="en-US" sz="1200" b="1" dirty="0">
                <a:latin typeface="+mn-lt"/>
              </a:rPr>
              <a:t> </a:t>
            </a:r>
            <a:endParaRPr lang="en-US" altLang="en-US" sz="1200" b="1" dirty="0" smtClean="0">
              <a:latin typeface="+mn-lt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 err="1" smtClean="0">
                <a:latin typeface="+mn-lt"/>
              </a:rPr>
              <a:t>Bumiputera</a:t>
            </a:r>
            <a:r>
              <a:rPr lang="en-US" altLang="en-US" sz="1200" b="1" dirty="0" smtClean="0">
                <a:latin typeface="+mn-lt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 smtClean="0">
                <a:latin typeface="+mn-lt"/>
              </a:rPr>
              <a:t>(RM5.1 </a:t>
            </a:r>
            <a:r>
              <a:rPr lang="en-US" altLang="en-US" sz="1200" b="1" dirty="0" err="1" smtClean="0">
                <a:latin typeface="+mn-lt"/>
              </a:rPr>
              <a:t>juta</a:t>
            </a:r>
            <a:r>
              <a:rPr lang="en-US" altLang="en-US" sz="1200" b="1" dirty="0" smtClean="0">
                <a:latin typeface="+mn-lt"/>
              </a:rPr>
              <a:t>)</a:t>
            </a:r>
            <a:endParaRPr lang="en-US" altLang="en-US" sz="1200" b="1" dirty="0">
              <a:latin typeface="+mn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41430" y="572869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PENGIRAAN KEUTAMAAN HARGA</a:t>
            </a:r>
          </a:p>
          <a:p>
            <a:endParaRPr lang="en-US" sz="2800" b="1" kern="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CONTOH 2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1173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53522" y="1524000"/>
            <a:ext cx="7112000" cy="1837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just">
              <a:spcBef>
                <a:spcPct val="0"/>
              </a:spcBef>
              <a:buClrTx/>
              <a:buSzTx/>
              <a:buFont typeface="+mj-lt"/>
              <a:buAutoNum type="alphaLcParenR"/>
            </a:pPr>
            <a:r>
              <a:rPr lang="ms-MY" altLang="en-US" sz="20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Memberi keutamaan kepada syarikat yang bertaraf </a:t>
            </a:r>
            <a:r>
              <a:rPr lang="ms-MY" altLang="en-US" sz="2000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pembuat atau pengilang </a:t>
            </a:r>
            <a:r>
              <a:rPr lang="ms-MY" altLang="en-US" sz="20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Bumiputera</a:t>
            </a:r>
          </a:p>
          <a:p>
            <a:pPr marL="457200" indent="-457200" algn="just">
              <a:spcBef>
                <a:spcPct val="0"/>
              </a:spcBef>
              <a:buClrTx/>
              <a:buSzTx/>
              <a:buFont typeface="+mj-lt"/>
              <a:buAutoNum type="alphaLcParenR"/>
            </a:pPr>
            <a:endParaRPr lang="ms-MY" altLang="en-US" sz="1100" kern="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457200" indent="-457200" algn="just">
              <a:spcBef>
                <a:spcPct val="0"/>
              </a:spcBef>
              <a:buClrTx/>
              <a:buSzTx/>
              <a:buFont typeface="+mj-lt"/>
              <a:buAutoNum type="alphaLcParenR"/>
            </a:pPr>
            <a:r>
              <a:rPr lang="ms-MY" altLang="en-US" sz="20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Sekiranya perolehan bekalan dilaksanakan secara terbuka di kalangan pembuat tempatan, keutamaan harga hendaklah diberi kepada pembuat Bumiputera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endParaRPr lang="ms-MY" altLang="en-US" sz="2000" kern="0" dirty="0" smtClean="0">
              <a:solidFill>
                <a:prstClr val="black"/>
              </a:solidFill>
              <a:latin typeface="Albertus Medium" pitchFamily="34" charset="0"/>
            </a:endParaRPr>
          </a:p>
        </p:txBody>
      </p:sp>
      <p:graphicFrame>
        <p:nvGraphicFramePr>
          <p:cNvPr id="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70181"/>
              </p:ext>
            </p:extLst>
          </p:nvPr>
        </p:nvGraphicFramePr>
        <p:xfrm>
          <a:off x="1676400" y="3440988"/>
          <a:ext cx="6096000" cy="1805926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86200"/>
                <a:gridCol w="2209800"/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Nilai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Perolehan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Keutamaan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anchor="ctr" horzOverflow="overflow"/>
                </a:tc>
              </a:tr>
              <a:tr h="4652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Sehingga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10%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/>
                </a:tc>
              </a:tr>
              <a:tr h="4872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RM100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/>
                </a:tc>
              </a:tr>
              <a:tr h="3962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RM100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/>
                </a:tc>
              </a:tr>
            </a:tbl>
          </a:graphicData>
        </a:graphic>
      </p:graphicFrame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676400" y="5486400"/>
            <a:ext cx="609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ms-MY" sz="1400" b="1" i="1" dirty="0">
                <a:solidFill>
                  <a:srgbClr val="FF0000"/>
                </a:solidFill>
              </a:rPr>
              <a:t>Keutamaan harga ini berdasarkan nilai tawaran terendah </a:t>
            </a:r>
            <a:r>
              <a:rPr lang="ms-MY" sz="1400" b="1" i="1" dirty="0" smtClean="0">
                <a:solidFill>
                  <a:srgbClr val="FF0000"/>
                </a:solidFill>
              </a:rPr>
              <a:t> dan </a:t>
            </a:r>
            <a:r>
              <a:rPr lang="ms-MY" sz="1400" b="1" i="1" dirty="0">
                <a:solidFill>
                  <a:srgbClr val="FF0000"/>
                </a:solidFill>
              </a:rPr>
              <a:t>boleh diterima daripada pembuat Bukan </a:t>
            </a:r>
            <a:r>
              <a:rPr lang="ms-MY" sz="1400" b="1" i="1" dirty="0" smtClean="0">
                <a:solidFill>
                  <a:srgbClr val="FF0000"/>
                </a:solidFill>
              </a:rPr>
              <a:t>Bumiputera</a:t>
            </a:r>
            <a:endParaRPr lang="ms-MY" sz="1400" i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52450" y="250371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KEUTAMAAN KEPADA PEMBUAT /PENGILANG BUMIPUTERA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472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38200" y="2438400"/>
            <a:ext cx="8153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27063" indent="-627063" algn="just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ms-MY" altLang="en-US" sz="20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i)	Kerja-kerja bernilai kurang daripada RM200 ribu (Gred G1)</a:t>
            </a:r>
          </a:p>
          <a:p>
            <a:pPr marL="627063" indent="-627063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ms-MY" altLang="en-US" sz="1050" kern="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627063" indent="-627063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ms-MY" altLang="en-US" sz="20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ii)	Sekurang-kurangnya 50% bagi projek bernilai RM200,000 hingga RM350,000 dikhaskan untuk ditandingi di kalangan Bumiputera</a:t>
            </a:r>
          </a:p>
          <a:p>
            <a:pPr marL="627063" indent="-627063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ms-MY" altLang="en-US" sz="1050" kern="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627063" indent="-627063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ms-MY" altLang="en-US" sz="20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iii)  	30% daripada peruntukan tahunan untuk kerja, dikhaskan kepada Bumiputera (tidak termasuk kerja-kerja kecil kurang daripada RM200,000)</a:t>
            </a:r>
          </a:p>
          <a:p>
            <a:pPr marL="627063" indent="-627063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ms-MY" altLang="en-US" sz="1050" kern="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627063" indent="-627063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ms-MY" altLang="en-US" sz="20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iv)	Tender terhad bernilai sehingga RM5 juta </a:t>
            </a:r>
            <a:r>
              <a:rPr lang="ms-MY" altLang="en-US" sz="2000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(</a:t>
            </a:r>
            <a:r>
              <a:rPr lang="ms-MY" altLang="en-US" sz="1800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1PP/PK2/Perenggan 9)</a:t>
            </a:r>
            <a:endParaRPr lang="ms-MY" altLang="en-US" sz="1800" kern="0" dirty="0" smtClean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893332"/>
            <a:ext cx="7601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KERJA-KERJA YANG DIKHASKAN KEPADA BUMIPUTERA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9600" y="5334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KEUTAMAAN UNTUK KONTRAK KERJA 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902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396141"/>
              </p:ext>
            </p:extLst>
          </p:nvPr>
        </p:nvGraphicFramePr>
        <p:xfrm>
          <a:off x="1371600" y="2362200"/>
          <a:ext cx="6912456" cy="3236944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58115"/>
                <a:gridCol w="3054341"/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Nilai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Perolehan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Keutamaan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</a:tr>
              <a:tr h="4953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RM500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</a:tr>
              <a:tr h="4968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RM500,000 – RM1.5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</a:tr>
              <a:tr h="4968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RM1.5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</a:tr>
              <a:tr h="4968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RM10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</a:tr>
              <a:tr h="4953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– RM15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2.5%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</a:tr>
              <a:tr h="3746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RM15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Tiada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keutamaan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8" marB="45728" horzOverflow="overflow"/>
                </a:tc>
              </a:tr>
            </a:tbl>
          </a:graphicData>
        </a:graphic>
      </p:graphicFrame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371600" y="5717232"/>
            <a:ext cx="70431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ms-MY" altLang="en-US" sz="1200" b="1" i="1" dirty="0">
                <a:solidFill>
                  <a:srgbClr val="FF0000"/>
                </a:solidFill>
                <a:latin typeface="+mn-lt"/>
              </a:rPr>
              <a:t>(Cara pengiraan sama dengan pengiraan </a:t>
            </a:r>
            <a:r>
              <a:rPr lang="ms-MY" altLang="en-US" sz="1200" b="1" i="1" dirty="0" smtClean="0">
                <a:solidFill>
                  <a:srgbClr val="FF0000"/>
                </a:solidFill>
                <a:latin typeface="+mn-lt"/>
              </a:rPr>
              <a:t>peratusan keutamaan </a:t>
            </a:r>
            <a:r>
              <a:rPr lang="ms-MY" altLang="en-US" sz="1200" b="1" i="1" dirty="0">
                <a:solidFill>
                  <a:srgbClr val="FF0000"/>
                </a:solidFill>
                <a:latin typeface="+mn-lt"/>
              </a:rPr>
              <a:t>untuk perolehan Bekalan dan Perkhidmatan</a:t>
            </a:r>
            <a:r>
              <a:rPr lang="ms-MY" altLang="en-US" sz="1200" i="1" dirty="0" smtClean="0">
                <a:solidFill>
                  <a:srgbClr val="FF0000"/>
                </a:solidFill>
                <a:latin typeface="+mn-lt"/>
              </a:rPr>
              <a:t>)</a:t>
            </a:r>
            <a:endParaRPr lang="ms-MY" altLang="en-US" sz="1200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 Box 30"/>
          <p:cNvSpPr txBox="1">
            <a:spLocks noChangeArrowheads="1"/>
          </p:cNvSpPr>
          <p:nvPr/>
        </p:nvSpPr>
        <p:spPr bwMode="auto">
          <a:xfrm>
            <a:off x="1240971" y="1686580"/>
            <a:ext cx="72934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ms-MY" altLang="en-US" sz="1400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KEUTAMAAN HARGA HENDAKLAH DIBERIKAN KEPADA SYARIKAT BUMIPUTERA BAGI KERJA *</a:t>
            </a:r>
            <a:r>
              <a:rPr lang="ms-MY" altLang="en-US" sz="1400" b="1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PRIME COST SUM</a:t>
            </a:r>
            <a:r>
              <a:rPr lang="ms-MY" altLang="en-US" sz="1400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ms-MY" altLang="en-US" sz="14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/</a:t>
            </a:r>
            <a:r>
              <a:rPr lang="ms-MY" altLang="en-US" sz="1400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MEKANIKAL/PAKAR (1PP/PK1)</a:t>
            </a:r>
            <a:endParaRPr lang="ms-MY" altLang="en-US" sz="14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52450" y="4572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KEUTAMAAN KERJA </a:t>
            </a:r>
            <a:r>
              <a:rPr lang="en-US" sz="2800" b="1" i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PRIME COST SUM/ </a:t>
            </a:r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MEKANIKAL/PAKAR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617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231410"/>
            <a:ext cx="647700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ms-MY" altLang="en-US" sz="2400" b="1" i="1" dirty="0" smtClean="0">
                <a:cs typeface="Arial" panose="020B0604020202020204" pitchFamily="34" charset="0"/>
              </a:rPr>
              <a:t>“</a:t>
            </a:r>
            <a:r>
              <a:rPr lang="ms-MY" altLang="en-US" sz="2400" b="1" dirty="0" smtClean="0">
                <a:cs typeface="Arial" panose="020B0604020202020204" pitchFamily="34" charset="0"/>
              </a:rPr>
              <a:t>Jumlah wang yang diperuntukkan bagi kerja yang akan dilaksanakan oleh Subkontraktor Dinamakan, atau bagi bahan atau barang yang akan didapatkan daripada Pembekal Dinamakan. ”</a:t>
            </a:r>
            <a:endParaRPr lang="ms-MY" altLang="en-US" sz="2400" b="1" dirty="0"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52450" y="8382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PRIME COST SUM</a:t>
            </a:r>
            <a:endParaRPr lang="en-US" sz="2000" b="1" i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018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1" y="1644908"/>
            <a:ext cx="769619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cs typeface="Arial" panose="020B0604020202020204" pitchFamily="34" charset="0"/>
              </a:rPr>
              <a:t>Merancang</a:t>
            </a:r>
            <a:r>
              <a:rPr lang="en-US" dirty="0" smtClean="0">
                <a:cs typeface="Arial" panose="020B0604020202020204" pitchFamily="34" charset="0"/>
              </a:rPr>
              <a:t>  </a:t>
            </a:r>
            <a:r>
              <a:rPr lang="en-US" dirty="0" err="1" smtClean="0">
                <a:cs typeface="Arial" panose="020B0604020202020204" pitchFamily="34" charset="0"/>
              </a:rPr>
              <a:t>perolehan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tahunan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a</a:t>
            </a:r>
            <a:r>
              <a:rPr lang="en-US" dirty="0" err="1" smtClean="0">
                <a:cs typeface="Arial" panose="020B0604020202020204" pitchFamily="34" charset="0"/>
              </a:rPr>
              <a:t>gensi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memastikan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perolehan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tidak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dipecah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kecil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untuk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mengelak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pelawaan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sebut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harga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dan</a:t>
            </a:r>
            <a:r>
              <a:rPr lang="en-US" dirty="0" smtClean="0">
                <a:cs typeface="Arial" panose="020B0604020202020204" pitchFamily="34" charset="0"/>
              </a:rPr>
              <a:t>  tender.</a:t>
            </a:r>
          </a:p>
          <a:p>
            <a:pPr marL="228600" indent="-228600">
              <a:buClr>
                <a:schemeClr val="tx1"/>
              </a:buClr>
              <a:buFont typeface="+mj-lt"/>
              <a:buAutoNum type="arabicPeriod"/>
            </a:pPr>
            <a:endParaRPr lang="en-US" sz="1400" dirty="0" smtClean="0"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cs typeface="Arial" panose="020B0604020202020204" pitchFamily="34" charset="0"/>
              </a:rPr>
              <a:t>Memastikan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perolehan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bagi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jenis</a:t>
            </a:r>
            <a:r>
              <a:rPr lang="en-US" dirty="0" smtClean="0">
                <a:cs typeface="Arial" panose="020B0604020202020204" pitchFamily="34" charset="0"/>
              </a:rPr>
              <a:t> item yang </a:t>
            </a:r>
            <a:r>
              <a:rPr lang="en-US" dirty="0" err="1" smtClean="0">
                <a:cs typeface="Arial" panose="020B0604020202020204" pitchFamily="34" charset="0"/>
              </a:rPr>
              <a:t>sama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dalam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setahun</a:t>
            </a:r>
            <a:r>
              <a:rPr lang="en-US" dirty="0" smtClean="0">
                <a:cs typeface="Arial" panose="020B0604020202020204" pitchFamily="34" charset="0"/>
              </a:rPr>
              <a:t> yang </a:t>
            </a:r>
            <a:r>
              <a:rPr lang="en-US" dirty="0" err="1" smtClean="0">
                <a:cs typeface="Arial" panose="020B0604020202020204" pitchFamily="34" charset="0"/>
              </a:rPr>
              <a:t>melebihi</a:t>
            </a:r>
            <a:r>
              <a:rPr lang="en-US" dirty="0" smtClean="0">
                <a:cs typeface="Arial" panose="020B0604020202020204" pitchFamily="34" charset="0"/>
              </a:rPr>
              <a:t> had </a:t>
            </a:r>
            <a:r>
              <a:rPr lang="en-US" dirty="0" err="1" smtClean="0">
                <a:cs typeface="Arial" panose="020B0604020202020204" pitchFamily="34" charset="0"/>
              </a:rPr>
              <a:t>nilai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tertentu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dibuat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mengikut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peraturan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perolehan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semasa</a:t>
            </a:r>
            <a:r>
              <a:rPr lang="en-US" dirty="0" smtClean="0">
                <a:cs typeface="Arial" panose="020B0604020202020204" pitchFamily="34" charset="0"/>
              </a:rPr>
              <a:t> yang </a:t>
            </a:r>
            <a:r>
              <a:rPr lang="en-US" dirty="0" err="1" smtClean="0">
                <a:cs typeface="Arial" panose="020B0604020202020204" pitchFamily="34" charset="0"/>
              </a:rPr>
              <a:t>ditetapkan</a:t>
            </a:r>
            <a:r>
              <a:rPr lang="en-US" dirty="0" smtClean="0">
                <a:cs typeface="Arial" panose="020B0604020202020204" pitchFamily="34" charset="0"/>
              </a:rPr>
              <a:t>.  </a:t>
            </a:r>
          </a:p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endParaRPr lang="en-US" sz="1400" dirty="0" smtClean="0"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cs typeface="Arial" panose="020B0604020202020204" pitchFamily="34" charset="0"/>
              </a:rPr>
              <a:t>Memantau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pelaksanaan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perolehan</a:t>
            </a:r>
            <a:r>
              <a:rPr lang="en-US" dirty="0" smtClean="0">
                <a:cs typeface="Arial" panose="020B0604020202020204" pitchFamily="34" charset="0"/>
              </a:rPr>
              <a:t> di </a:t>
            </a:r>
            <a:r>
              <a:rPr lang="en-US" dirty="0" err="1">
                <a:cs typeface="Arial" panose="020B0604020202020204" pitchFamily="34" charset="0"/>
              </a:rPr>
              <a:t>a</a:t>
            </a:r>
            <a:r>
              <a:rPr lang="en-US" dirty="0" err="1" smtClean="0">
                <a:cs typeface="Arial" panose="020B0604020202020204" pitchFamily="34" charset="0"/>
              </a:rPr>
              <a:t>gensi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beserta</a:t>
            </a:r>
            <a:r>
              <a:rPr lang="en-US" dirty="0" smtClean="0">
                <a:cs typeface="Arial" panose="020B0604020202020204" pitchFamily="34" charset="0"/>
              </a:rPr>
              <a:t> Unit Audit </a:t>
            </a:r>
            <a:r>
              <a:rPr lang="en-US" dirty="0" err="1" smtClean="0">
                <a:cs typeface="Arial" panose="020B0604020202020204" pitchFamily="34" charset="0"/>
              </a:rPr>
              <a:t>Dalam</a:t>
            </a:r>
            <a:r>
              <a:rPr lang="en-US" dirty="0" smtClean="0">
                <a:cs typeface="Arial" panose="020B0604020202020204" pitchFamily="34" charset="0"/>
              </a:rPr>
              <a:t>.  </a:t>
            </a:r>
          </a:p>
          <a:p>
            <a:pPr marL="228600" indent="-228600">
              <a:buClr>
                <a:schemeClr val="tx1"/>
              </a:buClr>
              <a:buFont typeface="+mj-lt"/>
              <a:buAutoNum type="arabicPeriod"/>
            </a:pPr>
            <a:endParaRPr lang="en-US" sz="1400" dirty="0"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cs typeface="Arial" panose="020B0604020202020204" pitchFamily="34" charset="0"/>
              </a:rPr>
              <a:t>Memastikan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pematuhan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semua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peraturan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kewangan</a:t>
            </a:r>
            <a:r>
              <a:rPr lang="en-US" dirty="0" smtClean="0">
                <a:cs typeface="Arial" panose="020B0604020202020204" pitchFamily="34" charset="0"/>
              </a:rPr>
              <a:t> yang </a:t>
            </a:r>
            <a:r>
              <a:rPr lang="en-US" dirty="0" err="1" smtClean="0">
                <a:cs typeface="Arial" panose="020B0604020202020204" pitchFamily="34" charset="0"/>
              </a:rPr>
              <a:t>ditetapkan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oleh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Kementerian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Kewangan</a:t>
            </a:r>
            <a:endParaRPr lang="en-US" dirty="0" smtClean="0">
              <a:cs typeface="Arial" panose="020B0604020202020204" pitchFamily="34" charset="0"/>
            </a:endParaRPr>
          </a:p>
          <a:p>
            <a:pPr marL="228600" indent="-228600" algn="just">
              <a:buClr>
                <a:schemeClr val="tx1"/>
              </a:buClr>
              <a:buFont typeface="+mj-lt"/>
              <a:buAutoNum type="arabicPeriod"/>
            </a:pPr>
            <a:endParaRPr lang="en-US" sz="1400" dirty="0" smtClean="0"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tx1"/>
              </a:buClr>
              <a:buFont typeface="+mj-lt"/>
              <a:buAutoNum type="arabicPeriod"/>
              <a:tabLst>
                <a:tab pos="463550" algn="l"/>
              </a:tabLst>
            </a:pPr>
            <a:r>
              <a:rPr lang="en-US" dirty="0" err="1" smtClean="0">
                <a:cs typeface="Arial" panose="020B0604020202020204" pitchFamily="34" charset="0"/>
              </a:rPr>
              <a:t>Pengecualian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daripada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mana-mana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peraturan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kewangan</a:t>
            </a:r>
            <a:r>
              <a:rPr lang="en-US" dirty="0" smtClean="0">
                <a:cs typeface="Arial" panose="020B0604020202020204" pitchFamily="34" charset="0"/>
              </a:rPr>
              <a:t> yang </a:t>
            </a:r>
            <a:r>
              <a:rPr lang="en-US" dirty="0" err="1" smtClean="0">
                <a:cs typeface="Arial" panose="020B0604020202020204" pitchFamily="34" charset="0"/>
              </a:rPr>
              <a:t>ditetapkan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hendaklah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terlebih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dahulu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mendapat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kelulusan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bertulis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daripada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+mj-lt"/>
                <a:cs typeface="Arial" panose="020B0604020202020204" pitchFamily="34" charset="0"/>
              </a:rPr>
              <a:t>KSP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atau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cs typeface="Arial" panose="020B0604020202020204" pitchFamily="34" charset="0"/>
              </a:rPr>
              <a:t>Pegawai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cs typeface="Arial" panose="020B0604020202020204" pitchFamily="34" charset="0"/>
              </a:rPr>
              <a:t>Kewangan</a:t>
            </a:r>
            <a:r>
              <a:rPr lang="en-US" b="1" dirty="0" smtClean="0"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cs typeface="Arial" panose="020B0604020202020204" pitchFamily="34" charset="0"/>
              </a:rPr>
              <a:t>Negeri</a:t>
            </a:r>
            <a:r>
              <a:rPr lang="en-US" dirty="0" smtClean="0">
                <a:cs typeface="Arial" panose="020B0604020202020204" pitchFamily="34" charset="0"/>
              </a:rPr>
              <a:t>, </a:t>
            </a:r>
            <a:r>
              <a:rPr lang="en-US" dirty="0" err="1" smtClean="0">
                <a:cs typeface="Arial" panose="020B0604020202020204" pitchFamily="34" charset="0"/>
              </a:rPr>
              <a:t>mengikut</a:t>
            </a:r>
            <a:r>
              <a:rPr lang="en-US" dirty="0" smtClean="0">
                <a:cs typeface="Arial" panose="020B0604020202020204" pitchFamily="34" charset="0"/>
              </a:rPr>
              <a:t> </a:t>
            </a:r>
            <a:r>
              <a:rPr lang="en-US" dirty="0" err="1" smtClean="0">
                <a:cs typeface="Arial" panose="020B0604020202020204" pitchFamily="34" charset="0"/>
              </a:rPr>
              <a:t>mana</a:t>
            </a:r>
            <a:r>
              <a:rPr lang="en-US" dirty="0" smtClean="0">
                <a:cs typeface="Arial" panose="020B0604020202020204" pitchFamily="34" charset="0"/>
              </a:rPr>
              <a:t> yang </a:t>
            </a:r>
            <a:r>
              <a:rPr lang="en-US" dirty="0" err="1" smtClean="0">
                <a:cs typeface="Arial" panose="020B0604020202020204" pitchFamily="34" charset="0"/>
              </a:rPr>
              <a:t>berkenaan</a:t>
            </a:r>
            <a:r>
              <a:rPr lang="en-US" dirty="0" smtClean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63336" y="4572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TANGGUNGJAWAB PEGAWAI PENGAWAL/ KETUA JABATAN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65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1143000" y="2286000"/>
            <a:ext cx="1447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68352"/>
              </p:ext>
            </p:extLst>
          </p:nvPr>
        </p:nvGraphicFramePr>
        <p:xfrm>
          <a:off x="152399" y="1219199"/>
          <a:ext cx="8839201" cy="54765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73175"/>
                <a:gridCol w="3159216"/>
                <a:gridCol w="4006810"/>
              </a:tblGrid>
              <a:tr h="3873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dirty="0">
                        <a:latin typeface="Albertus Medium" panose="020E06020303040203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BEKALAN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&amp; PERKHIDMATAN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KERJA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0467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en-US" sz="1200" dirty="0" err="1" smtClean="0"/>
                        <a:t>Pembelian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Terus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b="0" dirty="0" smtClean="0">
                        <a:solidFill>
                          <a:schemeClr val="bg1"/>
                        </a:solidFill>
                        <a:latin typeface="+mj-lt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err="1" smtClean="0"/>
                        <a:t>Bawah</a:t>
                      </a:r>
                      <a:r>
                        <a:rPr lang="en-US" sz="1200" dirty="0" smtClean="0"/>
                        <a:t> RM 20,000 </a:t>
                      </a:r>
                    </a:p>
                    <a:p>
                      <a:pPr marL="169863" indent="-169863">
                        <a:buFontTx/>
                        <a:buChar char="-"/>
                      </a:pPr>
                      <a:r>
                        <a:rPr lang="en-US" sz="1200" dirty="0" smtClean="0"/>
                        <a:t>Terbuka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kepada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semua</a:t>
                      </a:r>
                      <a:r>
                        <a:rPr lang="en-US" sz="1200" dirty="0" smtClean="0"/>
                        <a:t>. </a:t>
                      </a:r>
                    </a:p>
                    <a:p>
                      <a:pPr marL="169863" indent="-169863">
                        <a:buFontTx/>
                        <a:buChar char="-"/>
                      </a:pPr>
                      <a:r>
                        <a:rPr lang="en-US" sz="1200" dirty="0" err="1" smtClean="0"/>
                        <a:t>Pendaftaran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MOF </a:t>
                      </a:r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diperlukan</a:t>
                      </a:r>
                      <a:r>
                        <a:rPr lang="en-US" sz="1200" dirty="0" smtClean="0"/>
                        <a:t> </a:t>
                      </a: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err="1" smtClean="0"/>
                        <a:t>Bawah</a:t>
                      </a:r>
                      <a:r>
                        <a:rPr lang="en-US" sz="1200" dirty="0" smtClean="0"/>
                        <a:t> RM20,000 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200" dirty="0" smtClean="0"/>
                        <a:t>Terbuka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err="1" smtClean="0"/>
                        <a:t>kontraktor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Gred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G1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Bumiputera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sahaja</a:t>
                      </a:r>
                      <a:endParaRPr lang="en-GB" sz="1200" b="0" dirty="0">
                        <a:latin typeface="+mn-lt"/>
                      </a:endParaRPr>
                    </a:p>
                  </a:txBody>
                  <a:tcPr/>
                </a:tc>
              </a:tr>
              <a:tr h="1539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Lantikan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Terus</a:t>
                      </a:r>
                      <a:r>
                        <a:rPr lang="en-US" sz="1200" dirty="0" smtClean="0"/>
                        <a:t>/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Pusingan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Kerja</a:t>
                      </a:r>
                      <a:r>
                        <a:rPr lang="en-GB" sz="1200" baseline="0" dirty="0" smtClean="0"/>
                        <a:t>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err="1" smtClean="0"/>
                        <a:t>Melalui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Undian</a:t>
                      </a:r>
                      <a:r>
                        <a:rPr lang="en-GB" sz="1200" baseline="0" dirty="0" smtClean="0"/>
                        <a:t> </a:t>
                      </a:r>
                      <a:endParaRPr lang="en-US" sz="1200" b="0" dirty="0" smtClean="0">
                        <a:solidFill>
                          <a:schemeClr val="bg1"/>
                        </a:solidFill>
                        <a:latin typeface="+mj-lt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GB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smtClean="0"/>
                        <a:t>Di </a:t>
                      </a:r>
                      <a:r>
                        <a:rPr lang="en-US" sz="1200" dirty="0" err="1" smtClean="0"/>
                        <a:t>bawah</a:t>
                      </a:r>
                      <a:r>
                        <a:rPr lang="en-US" sz="1200" dirty="0" smtClean="0"/>
                        <a:t> RM50,000 </a:t>
                      </a:r>
                    </a:p>
                    <a:p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Jadual</a:t>
                      </a:r>
                      <a:r>
                        <a:rPr lang="en-US" sz="1200" baseline="0" dirty="0" smtClean="0"/>
                        <a:t> Kadar </a:t>
                      </a:r>
                      <a:r>
                        <a:rPr lang="en-US" sz="1200" baseline="0" dirty="0" err="1" smtClean="0"/>
                        <a:t>Harga</a:t>
                      </a:r>
                      <a:r>
                        <a:rPr lang="en-US" sz="1200" dirty="0" smtClean="0"/>
                        <a:t>)</a:t>
                      </a:r>
                    </a:p>
                    <a:p>
                      <a:endParaRPr lang="sv-SE" sz="1200" dirty="0" smtClean="0"/>
                    </a:p>
                    <a:p>
                      <a:r>
                        <a:rPr lang="sv-SE" sz="1200" dirty="0" smtClean="0"/>
                        <a:t>Di bawah RM 20,000 </a:t>
                      </a:r>
                    </a:p>
                    <a:p>
                      <a:r>
                        <a:rPr lang="sv-SE" sz="1200" dirty="0" smtClean="0"/>
                        <a:t>(Tanpa Jadual Kadar Harga)</a:t>
                      </a:r>
                      <a:endParaRPr lang="en-US" sz="12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dirty="0" smtClean="0"/>
                        <a:t>Terbuka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err="1" smtClean="0"/>
                        <a:t>kontraktor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Gred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G1 </a:t>
                      </a:r>
                      <a:r>
                        <a:rPr lang="en-US" sz="1200" dirty="0" err="1" smtClean="0"/>
                        <a:t>tempatan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Bumiputera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sahaja</a:t>
                      </a:r>
                      <a:endParaRPr lang="en-GB" sz="1200" b="0" dirty="0" smtClean="0">
                        <a:latin typeface="+mn-lt"/>
                      </a:endParaRPr>
                    </a:p>
                  </a:txBody>
                  <a:tcPr/>
                </a:tc>
              </a:tr>
              <a:tr h="17603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Sebut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Harga</a:t>
                      </a:r>
                      <a:endParaRPr lang="en-US" sz="1200" dirty="0" smtClean="0"/>
                    </a:p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err="1" smtClean="0"/>
                        <a:t>Melebihi</a:t>
                      </a:r>
                      <a:r>
                        <a:rPr lang="en-US" sz="1200" dirty="0" smtClean="0"/>
                        <a:t> RM20,000 </a:t>
                      </a:r>
                      <a:r>
                        <a:rPr lang="en-US" sz="1200" dirty="0" err="1" smtClean="0"/>
                        <a:t>sehingga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RM500,000   </a:t>
                      </a:r>
                    </a:p>
                    <a:p>
                      <a:pPr marL="169863" indent="-169863" algn="l">
                        <a:buFontTx/>
                        <a:buChar char="-"/>
                      </a:pPr>
                      <a:r>
                        <a:rPr lang="en-US" sz="1200" dirty="0" smtClean="0"/>
                        <a:t>Terbuka di </a:t>
                      </a:r>
                      <a:r>
                        <a:rPr lang="en-US" sz="1200" dirty="0" err="1" smtClean="0"/>
                        <a:t>kalangan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pembuat</a:t>
                      </a:r>
                      <a:r>
                        <a:rPr lang="en-US" sz="1200" dirty="0" smtClean="0"/>
                        <a:t>/ </a:t>
                      </a:r>
                      <a:r>
                        <a:rPr lang="en-US" sz="1200" dirty="0" err="1" smtClean="0"/>
                        <a:t>pembekal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tempatan</a:t>
                      </a:r>
                      <a:r>
                        <a:rPr lang="en-US" sz="1200" dirty="0" smtClean="0"/>
                        <a:t>  </a:t>
                      </a:r>
                      <a:r>
                        <a:rPr lang="en-US" sz="1200" dirty="0" err="1" smtClean="0"/>
                        <a:t>sahaja</a:t>
                      </a:r>
                      <a:endParaRPr lang="en-US" sz="1200" dirty="0" smtClean="0"/>
                    </a:p>
                    <a:p>
                      <a:pPr marL="169863" indent="-169863" algn="l">
                        <a:buFontTx/>
                        <a:buChar char="-"/>
                      </a:pPr>
                      <a:r>
                        <a:rPr lang="en-US" sz="1200" dirty="0" smtClean="0"/>
                        <a:t>&gt;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RM50,000 -  RM100,000 (</a:t>
                      </a:r>
                      <a:r>
                        <a:rPr lang="en-US" sz="1200" dirty="0" err="1" smtClean="0"/>
                        <a:t>dipelawa</a:t>
                      </a:r>
                      <a:r>
                        <a:rPr lang="en-US" sz="1200" dirty="0" smtClean="0"/>
                        <a:t> di </a:t>
                      </a:r>
                      <a:r>
                        <a:rPr lang="en-US" sz="1200" dirty="0" err="1" smtClean="0"/>
                        <a:t>kalangan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pembuat</a:t>
                      </a:r>
                      <a:r>
                        <a:rPr lang="en-US" sz="1200" dirty="0" smtClean="0"/>
                        <a:t>/ </a:t>
                      </a:r>
                      <a:r>
                        <a:rPr lang="en-US" sz="1200" dirty="0" err="1" smtClean="0"/>
                        <a:t>pembekal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bertaraf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Bumiputera</a:t>
                      </a:r>
                      <a:r>
                        <a:rPr lang="en-US" sz="1200" dirty="0" smtClean="0"/>
                        <a:t>) </a:t>
                      </a:r>
                    </a:p>
                    <a:p>
                      <a:pPr marL="169863" indent="-169863" algn="l">
                        <a:buFontTx/>
                        <a:buChar char="-"/>
                      </a:pPr>
                      <a:r>
                        <a:rPr lang="en-US" sz="1200" dirty="0" smtClean="0"/>
                        <a:t>&gt;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RM100,000 - RM500,000 (</a:t>
                      </a:r>
                      <a:r>
                        <a:rPr lang="en-US" sz="1200" dirty="0" err="1" smtClean="0"/>
                        <a:t>terbuka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kepada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pembuat</a:t>
                      </a:r>
                      <a:r>
                        <a:rPr lang="en-US" sz="1200" dirty="0" smtClean="0"/>
                        <a:t> / </a:t>
                      </a:r>
                      <a:r>
                        <a:rPr lang="en-US" sz="1200" dirty="0" err="1" smtClean="0"/>
                        <a:t>pembekal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342900" indent="-342900">
                        <a:buAutoNum type="alphaLcParenR"/>
                      </a:pPr>
                      <a:r>
                        <a:rPr lang="en-US" sz="1200" baseline="0" dirty="0" err="1" smtClean="0"/>
                        <a:t>Melebihi</a:t>
                      </a:r>
                      <a:r>
                        <a:rPr lang="en-US" sz="1200" dirty="0" smtClean="0"/>
                        <a:t> RM20,000 -  RM200,000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dirty="0" smtClean="0"/>
                        <a:t>      (</a:t>
                      </a:r>
                      <a:r>
                        <a:rPr lang="en-US" sz="1200" dirty="0" err="1" smtClean="0"/>
                        <a:t>Tanpa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Jadual</a:t>
                      </a:r>
                      <a:r>
                        <a:rPr lang="en-US" sz="1200" dirty="0" smtClean="0"/>
                        <a:t> Kadar </a:t>
                      </a:r>
                      <a:r>
                        <a:rPr lang="en-US" sz="1200" dirty="0" err="1" smtClean="0"/>
                        <a:t>Harga</a:t>
                      </a:r>
                      <a:r>
                        <a:rPr lang="en-US" sz="1200" dirty="0" smtClean="0"/>
                        <a:t>) 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dirty="0" smtClean="0"/>
                        <a:t>Terbuka </a:t>
                      </a:r>
                      <a:r>
                        <a:rPr lang="en-US" sz="1200" dirty="0" err="1" smtClean="0"/>
                        <a:t>untuk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err="1" smtClean="0"/>
                        <a:t>kontraktor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Gred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G1 </a:t>
                      </a:r>
                      <a:r>
                        <a:rPr lang="en-US" sz="1200" dirty="0" err="1" smtClean="0"/>
                        <a:t>tempatan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Bumiputera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sahaja</a:t>
                      </a:r>
                      <a:endParaRPr lang="en-GB" sz="1200" dirty="0" smtClean="0"/>
                    </a:p>
                    <a:p>
                      <a:endParaRPr lang="en-US" sz="1200" dirty="0" smtClean="0"/>
                    </a:p>
                    <a:p>
                      <a:pPr marL="342900" indent="-342900">
                        <a:buAutoNum type="alphaLcParenR" startAt="2"/>
                      </a:pPr>
                      <a:r>
                        <a:rPr lang="en-US" sz="1200" dirty="0" err="1" smtClean="0"/>
                        <a:t>Melebihi</a:t>
                      </a:r>
                      <a:r>
                        <a:rPr lang="en-US" sz="1200" dirty="0" smtClean="0"/>
                        <a:t> RM200,000 to RM500,000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dirty="0" smtClean="0"/>
                        <a:t>-      Terbuka </a:t>
                      </a:r>
                      <a:r>
                        <a:rPr lang="en-US" sz="1200" dirty="0" err="1" smtClean="0"/>
                        <a:t>kepada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kontraktor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Gred</a:t>
                      </a:r>
                      <a:r>
                        <a:rPr lang="en-US" sz="1200" dirty="0" smtClean="0"/>
                        <a:t> 2</a:t>
                      </a: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</a:tr>
              <a:tr h="7423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Tender </a:t>
                      </a:r>
                      <a:endParaRPr lang="en-US" sz="1200" b="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err="1" smtClean="0"/>
                        <a:t>Melebihi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RM500,000  </a:t>
                      </a:r>
                    </a:p>
                    <a:p>
                      <a:pPr marL="169863" indent="-169863"/>
                      <a:r>
                        <a:rPr lang="en-US" sz="1200" dirty="0" smtClean="0"/>
                        <a:t>- Terbuka </a:t>
                      </a:r>
                      <a:r>
                        <a:rPr lang="en-US" sz="1200" dirty="0" err="1" smtClean="0"/>
                        <a:t>kepada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pembuat</a:t>
                      </a:r>
                      <a:r>
                        <a:rPr lang="en-US" sz="1200" dirty="0" smtClean="0"/>
                        <a:t>/ </a:t>
                      </a:r>
                      <a:r>
                        <a:rPr lang="en-US" sz="1200" dirty="0" err="1" smtClean="0"/>
                        <a:t>pembekal</a:t>
                      </a:r>
                      <a:endParaRPr lang="en-GB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err="1" smtClean="0"/>
                        <a:t>Melebihi</a:t>
                      </a:r>
                      <a:r>
                        <a:rPr lang="en-US" sz="1200" dirty="0" smtClean="0"/>
                        <a:t>  RM500,000 </a:t>
                      </a:r>
                    </a:p>
                    <a:p>
                      <a:r>
                        <a:rPr lang="en-US" sz="1200" dirty="0" smtClean="0"/>
                        <a:t>Terbuka </a:t>
                      </a:r>
                      <a:r>
                        <a:rPr lang="en-US" sz="1200" dirty="0" err="1" smtClean="0"/>
                        <a:t>kepada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Kontraktor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err="1" smtClean="0"/>
                        <a:t>Gred</a:t>
                      </a:r>
                      <a:r>
                        <a:rPr lang="en-US" sz="1200" dirty="0" smtClean="0"/>
                        <a:t> 3 </a:t>
                      </a:r>
                      <a:r>
                        <a:rPr lang="en-US" sz="1200" dirty="0" err="1" smtClean="0"/>
                        <a:t>sehingga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Gred</a:t>
                      </a:r>
                      <a:r>
                        <a:rPr lang="en-US" sz="1200" dirty="0" smtClean="0"/>
                        <a:t> 7 </a:t>
                      </a:r>
                      <a:r>
                        <a:rPr lang="en-US" sz="1200" dirty="0" err="1" smtClean="0"/>
                        <a:t>berdasarkan</a:t>
                      </a:r>
                      <a:r>
                        <a:rPr lang="en-US" sz="1200" dirty="0" smtClean="0"/>
                        <a:t> had </a:t>
                      </a:r>
                      <a:r>
                        <a:rPr lang="en-US" sz="1200" dirty="0" err="1" smtClean="0"/>
                        <a:t>nilai</a:t>
                      </a:r>
                      <a:r>
                        <a:rPr lang="en-US" sz="1200" baseline="0" dirty="0" smtClean="0"/>
                        <a:t> yang </a:t>
                      </a:r>
                      <a:r>
                        <a:rPr lang="en-US" sz="1200" baseline="0" dirty="0" err="1" smtClean="0"/>
                        <a:t>berkenaan</a:t>
                      </a: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762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RINGKASAN HAD NILAI PEROLEHAN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225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encrypted-tbn2.gstatic.com/images?q=tbn:ANd9GcSBnFAywm2QYvG2SLEOt3cl5i5-vWjkT9rYvrQLYVX2UHkdvgxRDFd4fA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048000"/>
            <a:ext cx="3429000" cy="245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762000" y="2057400"/>
            <a:ext cx="7391400" cy="7921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UNDANG-UNDANG BERKAITAN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8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2.gstatic.com/images?q=tbn:ANd9GcSkKpRTiQbydB3yIPLn78pcp1CQm4qdPknug7IJszUfvfh6U1ftT9glBjc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886200"/>
            <a:ext cx="34290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0"/>
          <p:cNvSpPr txBox="1">
            <a:spLocks/>
          </p:cNvSpPr>
          <p:nvPr/>
        </p:nvSpPr>
        <p:spPr>
          <a:xfrm>
            <a:off x="435429" y="2286000"/>
            <a:ext cx="8229600" cy="1219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LAIN-LAIN KAEDAH PEROLEHAN 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9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1189" y="1618595"/>
            <a:ext cx="820561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</a:endParaRPr>
          </a:p>
          <a:p>
            <a:pPr marL="463550" indent="-463550" algn="just">
              <a:buFont typeface="Arial" panose="020B0604020202020204" pitchFamily="34" charset="0"/>
              <a:buChar char="•"/>
            </a:pPr>
            <a:r>
              <a:rPr lang="en-US" sz="2000" dirty="0" err="1">
                <a:cs typeface="Arial" panose="020B0604020202020204" pitchFamily="34" charset="0"/>
              </a:rPr>
              <a:t>Perolehan</a:t>
            </a:r>
            <a:r>
              <a:rPr lang="en-US" sz="2000" dirty="0">
                <a:cs typeface="Arial" panose="020B0604020202020204" pitchFamily="34" charset="0"/>
              </a:rPr>
              <a:t> yang </a:t>
            </a:r>
            <a:r>
              <a:rPr lang="en-US" sz="2000" dirty="0" err="1">
                <a:cs typeface="Arial" panose="020B0604020202020204" pitchFamily="34" charset="0"/>
              </a:rPr>
              <a:t>perlu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dibuat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segera</a:t>
            </a:r>
            <a:r>
              <a:rPr lang="en-US" sz="2000" dirty="0">
                <a:cs typeface="Arial" panose="020B0604020202020204" pitchFamily="34" charset="0"/>
              </a:rPr>
              <a:t>/</a:t>
            </a:r>
            <a:r>
              <a:rPr lang="en-US" sz="2000" dirty="0" err="1">
                <a:cs typeface="Arial" panose="020B0604020202020204" pitchFamily="34" charset="0"/>
              </a:rPr>
              <a:t>serta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merta</a:t>
            </a:r>
            <a:r>
              <a:rPr lang="en-US" sz="2000" dirty="0">
                <a:cs typeface="Arial" panose="020B0604020202020204" pitchFamily="34" charset="0"/>
              </a:rPr>
              <a:t> di </a:t>
            </a:r>
            <a:r>
              <a:rPr lang="en-US" sz="2000" dirty="0" err="1">
                <a:cs typeface="Arial" panose="020B0604020202020204" pitchFamily="34" charset="0"/>
              </a:rPr>
              <a:t>mana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kelewatan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perolehan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akan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memudarat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dan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menjejaskan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perkhidmatan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dan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kepentingan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cs typeface="Arial" panose="020B0604020202020204" pitchFamily="34" charset="0"/>
              </a:rPr>
              <a:t>awam</a:t>
            </a:r>
            <a:r>
              <a:rPr lang="en-US" sz="2000" dirty="0" smtClean="0">
                <a:cs typeface="Arial" panose="020B0604020202020204" pitchFamily="34" charset="0"/>
              </a:rPr>
              <a:t>.</a:t>
            </a:r>
            <a:endParaRPr lang="en-US" sz="2000" dirty="0">
              <a:cs typeface="Arial" panose="020B0604020202020204" pitchFamily="34" charset="0"/>
            </a:endParaRPr>
          </a:p>
          <a:p>
            <a:pPr algn="just"/>
            <a:endParaRPr lang="en-US" sz="2000" dirty="0">
              <a:cs typeface="Arial" panose="020B0604020202020204" pitchFamily="34" charset="0"/>
            </a:endParaRPr>
          </a:p>
          <a:p>
            <a:pPr marL="463550" indent="-463550" algn="just">
              <a:buFont typeface="Arial" panose="020B0604020202020204" pitchFamily="34" charset="0"/>
              <a:buChar char="•"/>
            </a:pPr>
            <a:r>
              <a:rPr lang="en-US" sz="2000" dirty="0" err="1">
                <a:cs typeface="Arial" panose="020B0604020202020204" pitchFamily="34" charset="0"/>
              </a:rPr>
              <a:t>Skop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dihadkan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kepada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setakat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untuk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menampung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keperluan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darurat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berkenaan</a:t>
            </a:r>
            <a:r>
              <a:rPr lang="en-US" sz="2000" dirty="0"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2000" dirty="0">
              <a:cs typeface="Arial" panose="020B0604020202020204" pitchFamily="34" charset="0"/>
            </a:endParaRPr>
          </a:p>
          <a:p>
            <a:pPr marL="463550" indent="-463550" algn="just">
              <a:buFont typeface="Arial" panose="020B0604020202020204" pitchFamily="34" charset="0"/>
              <a:buChar char="•"/>
            </a:pPr>
            <a:r>
              <a:rPr lang="en-US" sz="2000" dirty="0" err="1">
                <a:cs typeface="Arial" panose="020B0604020202020204" pitchFamily="34" charset="0"/>
              </a:rPr>
              <a:t>Prosedur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biasa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perolehan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dikecualikan</a:t>
            </a:r>
            <a:r>
              <a:rPr lang="en-US" sz="2000" dirty="0"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2000" dirty="0">
              <a:cs typeface="Arial" panose="020B0604020202020204" pitchFamily="34" charset="0"/>
            </a:endParaRPr>
          </a:p>
          <a:p>
            <a:pPr marL="463550" indent="-463550" algn="just">
              <a:buFont typeface="Arial" panose="020B0604020202020204" pitchFamily="34" charset="0"/>
              <a:buChar char="•"/>
            </a:pPr>
            <a:r>
              <a:rPr lang="en-US" sz="2000" dirty="0" err="1">
                <a:cs typeface="Arial" panose="020B0604020202020204" pitchFamily="34" charset="0"/>
              </a:rPr>
              <a:t>Kemukakan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laporan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terperinci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cs typeface="Arial" panose="020B0604020202020204" pitchFamily="34" charset="0"/>
              </a:rPr>
              <a:t>kepada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Perbendaharaan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melalui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Pegawai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Pengawal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dalam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tempoh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satu</a:t>
            </a:r>
            <a:r>
              <a:rPr lang="en-US" sz="2000" dirty="0">
                <a:cs typeface="Arial" panose="020B0604020202020204" pitchFamily="34" charset="0"/>
              </a:rPr>
              <a:t> (1) </a:t>
            </a:r>
            <a:r>
              <a:rPr lang="en-US" sz="2000" dirty="0" err="1">
                <a:cs typeface="Arial" panose="020B0604020202020204" pitchFamily="34" charset="0"/>
              </a:rPr>
              <a:t>bulan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dari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tarikh</a:t>
            </a:r>
            <a:r>
              <a:rPr lang="en-US" sz="2000" dirty="0">
                <a:cs typeface="Arial" panose="020B0604020202020204" pitchFamily="34" charset="0"/>
              </a:rPr>
              <a:t> </a:t>
            </a:r>
            <a:r>
              <a:rPr lang="en-US" sz="2000" dirty="0" err="1">
                <a:cs typeface="Arial" panose="020B0604020202020204" pitchFamily="34" charset="0"/>
              </a:rPr>
              <a:t>perolehan</a:t>
            </a:r>
            <a:r>
              <a:rPr lang="en-US" sz="2000" dirty="0"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Albertus Medium" panose="020E06020303040203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52450" y="2286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PEROLEHAN DARURAT (AP 173.2</a:t>
            </a:r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)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10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859340"/>
            <a:ext cx="7772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Mendapatkan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kelulusan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Kementerian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Kewangan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dan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persetujuan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daripada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Agensi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mengikat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kontrak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;</a:t>
            </a:r>
          </a:p>
          <a:p>
            <a:endParaRPr 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Kontrak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masih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berkuat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kuasa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;</a:t>
            </a:r>
          </a:p>
          <a:p>
            <a:endParaRPr 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Tiada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tambahan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kuantiti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kepada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kontrak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asal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;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dan</a:t>
            </a:r>
            <a:endParaRPr 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Tertakluk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kepada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baki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kuantiti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masih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ada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dan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belum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digunakan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oleh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agensi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Arial" panose="020B0604020202020204" pitchFamily="34" charset="0"/>
              </a:rPr>
              <a:t>utama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5334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PENGGUNAAN KONTRAK JABATAN LAIN (AP 178.2)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396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0" latin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lr>
                <a:schemeClr val="tx1"/>
              </a:buClr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fld id="{3D20CEE8-2F28-488B-991F-32ECBDF757E8}" type="slidenum">
              <a:rPr lang="ms-MY" altLang="en-US" sz="1400" smtClean="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43</a:t>
            </a:fld>
            <a:endParaRPr lang="ms-MY" altLang="en-US" sz="1400" smtClean="0">
              <a:solidFill>
                <a:srgbClr val="FFFFFF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49363" y="171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ms-MY" altLang="en-US" sz="2400" kern="0" smtClean="0">
              <a:solidFill>
                <a:srgbClr val="FFFF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09411" y="1704975"/>
            <a:ext cx="8329789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Konsep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kerja beramai-ramai tanpa mengharap keuntungan kewangan dan bercorak kemasyarakatan</a:t>
            </a:r>
            <a:endParaRPr lang="ms-MY" altLang="en-US" sz="16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ms-MY" altLang="en-US" sz="10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Kriteria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ms-MY" altLang="en-US" sz="10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80010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Had </a:t>
            </a:r>
            <a:r>
              <a:rPr lang="ms-MY" altLang="en-US" sz="1800" b="1" dirty="0">
                <a:solidFill>
                  <a:srgbClr val="000099"/>
                </a:solidFill>
                <a:latin typeface="+mn-lt"/>
                <a:cs typeface="Arial" panose="020B0604020202020204" pitchFamily="34" charset="0"/>
              </a:rPr>
              <a:t>maksimum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kewangan sebanyak </a:t>
            </a:r>
            <a:r>
              <a:rPr lang="ms-MY" altLang="en-US" sz="1800" b="1" dirty="0">
                <a:solidFill>
                  <a:srgbClr val="000099"/>
                </a:solidFill>
                <a:latin typeface="+mn-lt"/>
                <a:cs typeface="Arial" panose="020B0604020202020204" pitchFamily="34" charset="0"/>
              </a:rPr>
              <a:t>RM100,000</a:t>
            </a:r>
            <a:r>
              <a:rPr lang="ms-MY" altLang="en-US" sz="1800" dirty="0">
                <a:solidFill>
                  <a:srgbClr val="000099"/>
                </a:solidFill>
                <a:latin typeface="+mn-lt"/>
                <a:cs typeface="Arial" panose="020B0604020202020204" pitchFamily="34" charset="0"/>
              </a:rPr>
              <a:t>; </a:t>
            </a:r>
            <a:endParaRPr lang="ms-MY" altLang="en-US" sz="1800" dirty="0" smtClean="0">
              <a:solidFill>
                <a:srgbClr val="000099"/>
              </a:solidFill>
              <a:latin typeface="+mn-lt"/>
              <a:cs typeface="Arial" panose="020B0604020202020204" pitchFamily="34" charset="0"/>
            </a:endParaRPr>
          </a:p>
          <a:p>
            <a:pPr marL="80010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</a:pPr>
            <a:endParaRPr lang="ms-MY" altLang="en-US" sz="10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80010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Tidak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memerlukan kepakaran khusus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seperti M&amp;E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; </a:t>
            </a:r>
            <a:endParaRPr lang="ms-MY" altLang="en-US" sz="18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80010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</a:pPr>
            <a:endParaRPr lang="ms-MY" altLang="en-US" sz="10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80010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Diterajui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oleh JKKK atau pertubuhan atau persatuan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yang  melibatkan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masyarakat setempat; </a:t>
            </a:r>
            <a:endParaRPr lang="ms-MY" altLang="en-US" sz="18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80010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</a:pPr>
            <a:endParaRPr lang="ms-MY" altLang="en-US" sz="10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80010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Projek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dipersetujui oleh Pegawai Pengawal dan Pegawai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Penyelia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yang dilantik oleh Pemegang Waran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untuk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memastikan hal-hal kewangan diuruskan dengan betul dan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mengesahkan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projek berkenaan siap;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dan</a:t>
            </a:r>
          </a:p>
          <a:p>
            <a:pPr marL="80010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</a:pPr>
            <a:endParaRPr lang="ms-MY" altLang="en-US" sz="10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80010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Tempoh </a:t>
            </a:r>
            <a:r>
              <a:rPr lang="ms-MY" altLang="en-US" sz="1800" b="1" dirty="0">
                <a:solidFill>
                  <a:srgbClr val="000099"/>
                </a:solidFill>
                <a:latin typeface="+mn-lt"/>
                <a:cs typeface="Arial" panose="020B0604020202020204" pitchFamily="34" charset="0"/>
              </a:rPr>
              <a:t>tidak lebih 14 hari berturut-turut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atau 14 hari dalam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tempoh tiga (3)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bulan dan 20% daripada peruntukan sebagai elaun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sagu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hati bagi peserta gotong-royong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.</a:t>
            </a:r>
            <a:endParaRPr lang="ms-MY" altLang="en-US" sz="18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52450" y="4572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PEROLEHAN SECARA GOTONG-ROYONG 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949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0563" y="1635301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ms-MY" altLang="en-US" sz="2400" kern="0" smtClean="0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90600" y="1600200"/>
            <a:ext cx="7696200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1313" indent="-341313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Semua Jabatan Bukan Teknik hendaklah mendapatkan perkhidmatan  daripada Jabatan Teknik </a:t>
            </a:r>
            <a:r>
              <a:rPr lang="ms-MY" altLang="en-US" sz="1800" dirty="0" smtClean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(JKR/JPS)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bagi melaksanakan </a:t>
            </a:r>
            <a:r>
              <a:rPr lang="ms-MY" altLang="en-US" sz="18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semua projek kerja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tertakluk kepada peraturan yang berkuat kuasa dari semasa ke semasa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marL="342900" indent="-34290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lang="ms-MY" altLang="en-US" sz="14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0" indent="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Kementerian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atau Jabatan hendaklah mengemukakan kepada Jabatan Teknik maklumat lengkap berikut: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ms-MY" altLang="en-US" sz="14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200150" lvl="1" eaLnBrk="1" fontAlgn="base" hangingPunct="1">
              <a:spcBef>
                <a:spcPct val="0"/>
              </a:spcBef>
              <a:spcAft>
                <a:spcPct val="0"/>
              </a:spcAft>
              <a:buClrTx/>
              <a:buSzPct val="105000"/>
              <a:buFont typeface="Arial" panose="020B0604020202020204" pitchFamily="34" charset="0"/>
              <a:buChar char="•"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kedudukan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status tapak projek;</a:t>
            </a:r>
          </a:p>
          <a:p>
            <a:pPr marL="12001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ringkasan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projek</a:t>
            </a:r>
          </a:p>
          <a:p>
            <a:pPr marL="12001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siling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projek</a:t>
            </a:r>
          </a:p>
          <a:p>
            <a:pPr marL="12001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peruntukan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tahunan; dan</a:t>
            </a:r>
          </a:p>
          <a:p>
            <a:pPr marL="12001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Jadual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pelaksanaan projek.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lang="ms-MY" altLang="en-US" sz="14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0" indent="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Jika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Jabatan Teknik tidak mengemukakan maklum balas dalam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tempoh 14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hari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dari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tarikh surat Agensi diterima oleh Jabatan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Teknik, Kementerian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atau Jabatan 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boleh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melantik perunding mengikut peraturan yang berkuat kuasa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marL="0" indent="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ms-MY" altLang="en-US" sz="16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52450" y="3048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RUJUKAN KEPADA JABATAN TEKNIK</a:t>
            </a:r>
          </a:p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(AP 182.1, 1PP/PK3)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892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49363" y="171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ms-MY" altLang="en-US" sz="2400" kern="0" smtClean="0">
              <a:solidFill>
                <a:prstClr val="black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81000" y="1828800"/>
            <a:ext cx="81534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69863" indent="-169863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ms-MY" altLang="en-US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Bagi kerja-kerja tambahan atau pengubahsuaian yang melibatkan bangunan Kerajaan, kelulusan Bahagian Pengurusan Hartanah, JPM hendaklah diperoleh terlebih dahulu.</a:t>
            </a:r>
          </a:p>
          <a:p>
            <a:pPr marL="0" indent="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defRPr/>
            </a:pPr>
            <a:endParaRPr lang="ms-MY" altLang="en-US" sz="20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0" indent="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ms-MY" altLang="en-US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Bagi  kerja-kerja  tambahan  atau  pengubahsuaian  yang   melibatkan bangunan yang disewa, </a:t>
            </a:r>
            <a:r>
              <a:rPr lang="ms-MY" altLang="en-US" sz="20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kebenaran tuan punya bangunan</a:t>
            </a:r>
            <a:r>
              <a:rPr lang="ms-MY" altLang="en-US" sz="20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hendaklah diperoleh terlebih dahulu.  Kementerian/Jabatan boleh menggunakan perkhidmatan perunding yang bertanggungjawab ke atas bangunan tersebut dan jika perunding berkenaan enggan, Kementerian/Jabatan bolehlah melantik perunding sendiri dengan mengikut peraturan semasa.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ms-MY" altLang="en-US" sz="2000" dirty="0" smtClean="0">
                <a:solidFill>
                  <a:prstClr val="black"/>
                </a:solidFill>
                <a:latin typeface="Albertus Medium" panose="020E0602030304020304" pitchFamily="34" charset="0"/>
                <a:cs typeface="Arial" panose="020B0604020202020204" pitchFamily="34" charset="0"/>
              </a:rPr>
              <a:t>     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52450" y="3810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RUJUKAN KEPADA JABATAN TEKNIK </a:t>
            </a:r>
          </a:p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(AP 182.1,1PP-PK 3.1)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690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49363" y="171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ms-MY" altLang="en-US" sz="2400" kern="0" smtClean="0">
              <a:solidFill>
                <a:srgbClr val="FFFF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4850" y="1695904"/>
            <a:ext cx="79057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76263" indent="-576263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Pct val="55000"/>
              <a:buNone/>
            </a:pP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Kaedah </a:t>
            </a:r>
            <a:r>
              <a:rPr lang="ms-MY" altLang="en-US" sz="1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perolehan perkhidmatan perunding tertakluk kepada kos projek, kos kajian atau kos kerja ukur yang akan dilaksanakan seperti berikut</a:t>
            </a:r>
            <a:r>
              <a:rPr lang="ms-MY" altLang="en-US" sz="1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:</a:t>
            </a:r>
            <a:endParaRPr lang="ms-MY" altLang="en-US" sz="1800" dirty="0">
              <a:solidFill>
                <a:srgbClr val="FFFFFF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12559"/>
              </p:ext>
            </p:extLst>
          </p:nvPr>
        </p:nvGraphicFramePr>
        <p:xfrm>
          <a:off x="685800" y="2523340"/>
          <a:ext cx="8001000" cy="372506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423108"/>
                <a:gridCol w="381948"/>
                <a:gridCol w="5195944"/>
              </a:tblGrid>
              <a:tr h="7093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KAEDAH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PEROLEHAN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anchor="ctr" horzOverflow="overflow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anchor="ctr" horzOverflow="overflow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HAD NILAI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anchor="ctr" horzOverflow="overflow">
                    <a:solidFill>
                      <a:srgbClr val="FF9900"/>
                    </a:solidFill>
                  </a:tcPr>
                </a:tc>
              </a:tr>
              <a:tr h="10640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LANTIKAN TERUS BERSERTA KOS SILING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Kos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Projek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Pembangunan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Fizikal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sehingga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Kos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Kajian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sehingga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endParaRPr kumimoji="0" lang="en-US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Kos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Kerja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Ukur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sehingga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horzOverflow="overflow"/>
                </a:tc>
              </a:tr>
              <a:tr h="10500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TENDER TERHAD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Kos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Projek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Pembangunan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Fizikal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sehingga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Kos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Kajian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sehingga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RM2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Kos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Kerja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Ukur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RM500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ribu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horzOverflow="overflow"/>
                </a:tc>
              </a:tr>
              <a:tr h="901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TENDER TERBUKA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Kos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Projek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Pembangunan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Fizikal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RM100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Kos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Kajian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Fizikal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/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Bukan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Fizikal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melebihi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RM2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juta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65" marB="45665" horzOverflow="overflow"/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 bwMode="auto">
          <a:xfrm>
            <a:off x="391886" y="4572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PEROLEHAN PERKHIDMATAN PERUNDING (AP 186,187,189 &amp; 1PP/PK 3.1)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377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0" y="1246717"/>
            <a:ext cx="8662989" cy="545888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552450" y="2286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PEROLEHAN PERKHIDMATAN PERUNDING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597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658302"/>
            <a:ext cx="78486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F79646">
                  <a:lumMod val="75000"/>
                </a:srgbClr>
              </a:buClr>
            </a:pPr>
            <a:r>
              <a:rPr lang="en-US" dirty="0" err="1">
                <a:cs typeface="Arial" panose="020B0604020202020204" pitchFamily="34" charset="0"/>
              </a:rPr>
              <a:t>Agensi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dilarang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memecah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kecilkan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nilai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projek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pembangunan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fizikal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atau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kajian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untuk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mengelak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daripada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melaksanakan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kaedah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pelawaan</a:t>
            </a:r>
            <a:r>
              <a:rPr lang="en-US" dirty="0">
                <a:cs typeface="Arial" panose="020B0604020202020204" pitchFamily="34" charset="0"/>
              </a:rPr>
              <a:t> yang </a:t>
            </a:r>
            <a:r>
              <a:rPr lang="en-US" dirty="0" err="1">
                <a:cs typeface="Arial" panose="020B0604020202020204" pitchFamily="34" charset="0"/>
              </a:rPr>
              <a:t>lebih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kompetitif</a:t>
            </a:r>
            <a:r>
              <a:rPr lang="en-US" dirty="0">
                <a:cs typeface="Arial" panose="020B0604020202020204" pitchFamily="34" charset="0"/>
              </a:rPr>
              <a:t>, </a:t>
            </a:r>
            <a:r>
              <a:rPr lang="en-US" dirty="0" err="1">
                <a:cs typeface="Arial" panose="020B0604020202020204" pitchFamily="34" charset="0"/>
              </a:rPr>
              <a:t>telus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dan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terbuka</a:t>
            </a:r>
            <a:r>
              <a:rPr lang="en-US" dirty="0">
                <a:cs typeface="Arial" panose="020B0604020202020204" pitchFamily="34" charset="0"/>
              </a:rPr>
              <a:t>.</a:t>
            </a:r>
          </a:p>
          <a:p>
            <a:pPr algn="just">
              <a:buClr>
                <a:srgbClr val="F79646">
                  <a:lumMod val="75000"/>
                </a:srgbClr>
              </a:buClr>
            </a:pPr>
            <a:endParaRPr lang="en-US" dirty="0">
              <a:cs typeface="Arial" panose="020B0604020202020204" pitchFamily="34" charset="0"/>
            </a:endParaRPr>
          </a:p>
          <a:p>
            <a:pPr algn="just">
              <a:buClr>
                <a:srgbClr val="F79646">
                  <a:lumMod val="75000"/>
                </a:srgbClr>
              </a:buClr>
            </a:pPr>
            <a:r>
              <a:rPr lang="en-US" dirty="0" err="1">
                <a:cs typeface="Arial" panose="020B0604020202020204" pitchFamily="34" charset="0"/>
              </a:rPr>
              <a:t>Perolehan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perkhidmatan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perunding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selain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daripada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kaedah</a:t>
            </a:r>
            <a:r>
              <a:rPr lang="en-US" dirty="0">
                <a:cs typeface="Arial" panose="020B0604020202020204" pitchFamily="34" charset="0"/>
              </a:rPr>
              <a:t> yang </a:t>
            </a:r>
            <a:r>
              <a:rPr lang="en-US" dirty="0" err="1">
                <a:cs typeface="Arial" panose="020B0604020202020204" pitchFamily="34" charset="0"/>
              </a:rPr>
              <a:t>ditetapkan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tidak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dibenarkan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kecuali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telah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mendapat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kebenaran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daripada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Kementerian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Kewangan</a:t>
            </a:r>
            <a:r>
              <a:rPr lang="en-US" dirty="0">
                <a:cs typeface="Arial" panose="020B0604020202020204" pitchFamily="34" charset="0"/>
              </a:rPr>
              <a:t>.</a:t>
            </a:r>
          </a:p>
          <a:p>
            <a:pPr algn="just">
              <a:buClr>
                <a:srgbClr val="F79646">
                  <a:lumMod val="75000"/>
                </a:srgbClr>
              </a:buClr>
            </a:pPr>
            <a:endParaRPr lang="en-US" dirty="0">
              <a:cs typeface="Arial" panose="020B0604020202020204" pitchFamily="34" charset="0"/>
            </a:endParaRPr>
          </a:p>
          <a:p>
            <a:pPr algn="just">
              <a:buClr>
                <a:srgbClr val="F79646">
                  <a:lumMod val="75000"/>
                </a:srgbClr>
              </a:buClr>
            </a:pPr>
            <a:r>
              <a:rPr lang="en-US" dirty="0" err="1">
                <a:cs typeface="Arial" panose="020B0604020202020204" pitchFamily="34" charset="0"/>
              </a:rPr>
              <a:t>Bagi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urusan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pelantikan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perunding</a:t>
            </a:r>
            <a:r>
              <a:rPr lang="en-US" dirty="0">
                <a:cs typeface="Arial" panose="020B0604020202020204" pitchFamily="34" charset="0"/>
              </a:rPr>
              <a:t>, </a:t>
            </a:r>
            <a:r>
              <a:rPr lang="en-US" dirty="0" err="1">
                <a:cs typeface="Arial" panose="020B0604020202020204" pitchFamily="34" charset="0"/>
              </a:rPr>
              <a:t>Agensi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hendaklah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menubuhkan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Jawatankuasa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Penilaian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Perunding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b="1" dirty="0">
                <a:cs typeface="Arial" panose="020B0604020202020204" pitchFamily="34" charset="0"/>
              </a:rPr>
              <a:t>(JPP) </a:t>
            </a:r>
            <a:r>
              <a:rPr lang="en-US" dirty="0" err="1">
                <a:cs typeface="Arial" panose="020B0604020202020204" pitchFamily="34" charset="0"/>
              </a:rPr>
              <a:t>dengan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ahlinya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dilantik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secara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bertulis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oleh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Pegawai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Pengawal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atau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Ketua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Agensi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atau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Pegawai</a:t>
            </a:r>
            <a:r>
              <a:rPr lang="en-US" dirty="0">
                <a:cs typeface="Arial" panose="020B0604020202020204" pitchFamily="34" charset="0"/>
              </a:rPr>
              <a:t> Yang </a:t>
            </a:r>
            <a:r>
              <a:rPr lang="en-US" dirty="0" err="1">
                <a:cs typeface="Arial" panose="020B0604020202020204" pitchFamily="34" charset="0"/>
              </a:rPr>
              <a:t>Diturunkan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Kuasa</a:t>
            </a:r>
            <a:r>
              <a:rPr lang="en-US" dirty="0">
                <a:cs typeface="Arial" panose="020B0604020202020204" pitchFamily="34" charset="0"/>
              </a:rPr>
              <a:t>. </a:t>
            </a:r>
            <a:r>
              <a:rPr lang="en-US" sz="2000" dirty="0">
                <a:latin typeface="Albertus Medium" panose="020E06020303040203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52450" y="5334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PEROLEHAN PERKHIDMATAN PERUNDING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976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26"/>
          <p:cNvSpPr txBox="1">
            <a:spLocks noChangeArrowheads="1"/>
          </p:cNvSpPr>
          <p:nvPr/>
        </p:nvSpPr>
        <p:spPr bwMode="auto">
          <a:xfrm>
            <a:off x="685800" y="1828800"/>
            <a:ext cx="809625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ms-MY" altLang="en-US" sz="1800" kern="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</a:t>
            </a:r>
            <a:r>
              <a:rPr lang="ms-MY" altLang="en-US" sz="1800" kern="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engecualian daripada kaedah perolehan biasa (</a:t>
            </a:r>
            <a:r>
              <a:rPr lang="ms-MY" altLang="en-US" sz="1800" i="1" kern="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an exception than the rule</a:t>
            </a:r>
            <a:r>
              <a:rPr lang="ms-MY" altLang="en-US" sz="1800" kern="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)</a:t>
            </a:r>
            <a:r>
              <a:rPr lang="ms-MY" altLang="en-US" sz="1800" kern="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endParaRPr lang="ms-MY" altLang="en-US" sz="1800" kern="0" dirty="0" smtClean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ms-MY" altLang="en-US" sz="1800" kern="0" dirty="0" smtClean="0">
                <a:latin typeface="+mn-lt"/>
                <a:cs typeface="Arial" panose="020B0604020202020204" pitchFamily="34" charset="0"/>
              </a:rPr>
              <a:t>:</a:t>
            </a:r>
            <a:r>
              <a:rPr lang="ms-MY" altLang="en-US" sz="1800" b="1" kern="0" dirty="0" smtClean="0">
                <a:solidFill>
                  <a:srgbClr val="000099"/>
                </a:solidFill>
                <a:latin typeface="+mn-lt"/>
                <a:cs typeface="Arial" panose="020B0604020202020204" pitchFamily="34" charset="0"/>
              </a:rPr>
              <a:t>bukan kaedah perolehan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defRPr/>
            </a:pPr>
            <a:endParaRPr lang="ms-MY" altLang="en-US" sz="1800" kern="0" dirty="0" smtClean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defRPr/>
            </a:pPr>
            <a:r>
              <a:rPr lang="ms-MY" altLang="en-US" sz="2000" b="1" kern="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PERLU </a:t>
            </a:r>
            <a:r>
              <a:rPr lang="ms-MY" altLang="en-US" sz="2000" b="1" kern="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MENDAPAT </a:t>
            </a:r>
            <a:r>
              <a:rPr lang="ms-MY" altLang="en-US" sz="2000" b="1" kern="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KELULUSAN PERBENDAHARAAN</a:t>
            </a:r>
            <a:endParaRPr lang="ms-MY" altLang="en-US" sz="2000" b="1" kern="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463550" indent="-46355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ms-MY" altLang="en-US" sz="1800" kern="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ms-MY" altLang="en-US" sz="1800" kern="0" dirty="0" smtClean="0">
                <a:latin typeface="+mn-lt"/>
                <a:cs typeface="Arial" panose="020B0604020202020204" pitchFamily="34" charset="0"/>
              </a:rPr>
              <a:t>Keadaan-keadaan yang boleh dipertimbangkan:</a:t>
            </a:r>
            <a:endParaRPr lang="ms-MY" altLang="en-US" sz="1800" kern="0" dirty="0">
              <a:latin typeface="+mn-lt"/>
              <a:cs typeface="Arial" panose="020B0604020202020204" pitchFamily="34" charset="0"/>
            </a:endParaRPr>
          </a:p>
          <a:p>
            <a:pPr marL="920750" indent="-45720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defRPr/>
            </a:pPr>
            <a:r>
              <a:rPr lang="ms-MY" altLang="en-US" sz="1800" kern="0" dirty="0">
                <a:latin typeface="+mn-lt"/>
                <a:cs typeface="Arial" panose="020B0604020202020204" pitchFamily="34" charset="0"/>
              </a:rPr>
              <a:t>Keperluan mendesak (memudaratkan atau menjejaskan </a:t>
            </a:r>
            <a:r>
              <a:rPr lang="ms-MY" altLang="en-US" sz="1800" kern="0" dirty="0" smtClean="0">
                <a:latin typeface="+mn-lt"/>
                <a:cs typeface="Arial" panose="020B0604020202020204" pitchFamily="34" charset="0"/>
              </a:rPr>
              <a:t>perkhidmatan)</a:t>
            </a:r>
          </a:p>
          <a:p>
            <a:pPr marL="920750" indent="-45720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defRPr/>
            </a:pPr>
            <a:r>
              <a:rPr lang="ms-MY" altLang="en-US" sz="1800" kern="0" dirty="0" smtClean="0">
                <a:latin typeface="+mn-lt"/>
                <a:cs typeface="Arial" panose="020B0604020202020204" pitchFamily="34" charset="0"/>
              </a:rPr>
              <a:t>Bagi maksud penyeragaman</a:t>
            </a:r>
          </a:p>
          <a:p>
            <a:pPr marL="920750" indent="-45720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defRPr/>
            </a:pPr>
            <a:r>
              <a:rPr lang="ms-MY" altLang="en-US" sz="1800" kern="0" dirty="0" smtClean="0">
                <a:latin typeface="+mn-lt"/>
                <a:cs typeface="Arial" panose="020B0604020202020204" pitchFamily="34" charset="0"/>
              </a:rPr>
              <a:t>Satu punca bekalan atau perkhidmatan (pembuat atau pemegang francais)</a:t>
            </a:r>
          </a:p>
          <a:p>
            <a:pPr marL="920750" indent="-45720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defRPr/>
            </a:pPr>
            <a:r>
              <a:rPr lang="ms-MY" altLang="en-US" sz="1800" kern="0" dirty="0" smtClean="0">
                <a:latin typeface="+mn-lt"/>
                <a:cs typeface="Arial" panose="020B0604020202020204" pitchFamily="34" charset="0"/>
              </a:rPr>
              <a:t>Melibatkan keselamatan atau strategik</a:t>
            </a:r>
          </a:p>
          <a:p>
            <a:pPr marL="920750" indent="-457200"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defRPr/>
            </a:pPr>
            <a:r>
              <a:rPr lang="ms-MY" altLang="en-US" sz="1800" kern="0" dirty="0" smtClean="0">
                <a:latin typeface="+mn-lt"/>
                <a:cs typeface="Arial" panose="020B0604020202020204" pitchFamily="34" charset="0"/>
              </a:rPr>
              <a:t>Kontrak dengan syarikat pembuat Bumiputera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ms-MY" altLang="en-US" sz="2400" kern="0" dirty="0" smtClean="0">
              <a:solidFill>
                <a:prstClr val="black"/>
              </a:solidFill>
              <a:latin typeface="Albertus Medium" panose="020E06020303040203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74221" y="457200"/>
            <a:ext cx="8229600" cy="99060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RUNDINGAN TERUS</a:t>
            </a:r>
            <a:endParaRPr lang="en-US" sz="20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309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/>
        </p:nvSpPr>
        <p:spPr bwMode="gray">
          <a:xfrm>
            <a:off x="1523999" y="5981776"/>
            <a:ext cx="6562611" cy="31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marL="119063" algn="ctr" eaLnBrk="0" hangingPunct="0">
              <a:lnSpc>
                <a:spcPct val="95000"/>
              </a:lnSpc>
              <a:defRPr/>
            </a:pPr>
            <a:endParaRPr lang="en-US" sz="1600" b="1" kern="0" dirty="0">
              <a:solidFill>
                <a:srgbClr val="00206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5" name="Tekstboks 68"/>
          <p:cNvSpPr txBox="1">
            <a:spLocks noChangeArrowheads="1"/>
          </p:cNvSpPr>
          <p:nvPr/>
        </p:nvSpPr>
        <p:spPr bwMode="auto">
          <a:xfrm>
            <a:off x="762000" y="1524000"/>
            <a:ext cx="7543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ms-MY" sz="2400" dirty="0" smtClean="0">
              <a:cs typeface="Arial" pitchFamily="34" charset="0"/>
            </a:endParaRPr>
          </a:p>
          <a:p>
            <a:pPr algn="ctr">
              <a:defRPr/>
            </a:pPr>
            <a:r>
              <a:rPr lang="ms-MY" sz="2400" dirty="0" smtClean="0">
                <a:cs typeface="Arial" pitchFamily="34" charset="0"/>
              </a:rPr>
              <a:t>“</a:t>
            </a:r>
            <a:r>
              <a:rPr lang="ms-MY" sz="2400" dirty="0">
                <a:cs typeface="Arial" pitchFamily="34" charset="0"/>
              </a:rPr>
              <a:t>Suatu Akta yang diperuntukan bagi pengawalan dan </a:t>
            </a:r>
            <a:r>
              <a:rPr lang="ms-MY" sz="2400" u="sng" dirty="0">
                <a:solidFill>
                  <a:srgbClr val="FF0000"/>
                </a:solidFill>
                <a:cs typeface="Arial" pitchFamily="34" charset="0"/>
              </a:rPr>
              <a:t>pengelolaan wang awam</a:t>
            </a:r>
            <a:r>
              <a:rPr lang="ms-MY" sz="24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ms-MY" sz="2400" dirty="0">
                <a:cs typeface="Arial" pitchFamily="34" charset="0"/>
              </a:rPr>
              <a:t>Malaysia, dan bagi acara pengakaunan serta kewangan, termasuk acara bagi pemungutan, penjagaan dan pembayaran wang awam Persekutuan dan negeri-negeri dan </a:t>
            </a:r>
            <a:r>
              <a:rPr lang="ms-MY" sz="2400" u="sng" dirty="0">
                <a:solidFill>
                  <a:srgbClr val="FF0000"/>
                </a:solidFill>
                <a:cs typeface="Arial" pitchFamily="34" charset="0"/>
              </a:rPr>
              <a:t>pembelian</a:t>
            </a:r>
            <a:r>
              <a:rPr lang="ms-MY" sz="2400" dirty="0">
                <a:cs typeface="Arial" pitchFamily="34" charset="0"/>
              </a:rPr>
              <a:t>, penjagaan dan pelupusan harta awam dan perkara-perkara yang bersangkutan dengannya”.	</a:t>
            </a:r>
            <a:endParaRPr lang="ms-MY" sz="2400" b="1" i="1" dirty="0"/>
          </a:p>
          <a:p>
            <a:pPr marL="342900" indent="-342900" algn="just">
              <a:buFont typeface="Wingdings" panose="05000000000000000000" pitchFamily="2" charset="2"/>
              <a:buChar char="q"/>
              <a:defRPr/>
            </a:pPr>
            <a:endParaRPr lang="en-US" sz="2400" kern="0" dirty="0">
              <a:latin typeface="Arial"/>
            </a:endParaRPr>
          </a:p>
          <a:p>
            <a:pPr algn="just">
              <a:defRPr/>
            </a:pPr>
            <a:endParaRPr lang="en-US" sz="2400" kern="0" dirty="0">
              <a:latin typeface="Arial"/>
            </a:endParaRPr>
          </a:p>
        </p:txBody>
      </p:sp>
      <p:pic>
        <p:nvPicPr>
          <p:cNvPr id="7" name="Picture 4" descr="Govt Regul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614938"/>
            <a:ext cx="1964635" cy="12524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457200" y="427038"/>
            <a:ext cx="8229600" cy="715962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AKTA TATACARA KEWANGAN 1957</a:t>
            </a:r>
            <a:endParaRPr lang="en-US" sz="32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284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38400" y="3352800"/>
            <a:ext cx="4230687" cy="774700"/>
          </a:xfrm>
        </p:spPr>
        <p:txBody>
          <a:bodyPr/>
          <a:lstStyle/>
          <a:p>
            <a:r>
              <a:rPr lang="en-US" dirty="0" smtClean="0"/>
              <a:t>TERIMA KASIH.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D1F3-EB60-413A-B2AB-A29AC7E1D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54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1760815"/>
            <a:ext cx="71628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ms-MY" altLang="en-US" sz="2600" b="1" dirty="0"/>
              <a:t>Seksyen 6(1) Akta </a:t>
            </a:r>
            <a:r>
              <a:rPr lang="ms-MY" altLang="en-US" sz="2600" b="1" dirty="0" smtClean="0"/>
              <a:t>Tatacara </a:t>
            </a:r>
            <a:r>
              <a:rPr lang="ms-MY" altLang="en-US" sz="2600" b="1" dirty="0"/>
              <a:t>Kewangan 1957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ms-MY" altLang="en-US" sz="2600" b="1" dirty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ms-MY" altLang="en-US" sz="2400" dirty="0" smtClean="0"/>
              <a:t>“</a:t>
            </a:r>
            <a:r>
              <a:rPr lang="ms-MY" altLang="en-US" sz="2400" dirty="0"/>
              <a:t>Pengelolaan Kumpulan Wang Disatukan </a:t>
            </a:r>
            <a:r>
              <a:rPr lang="ms-MY" altLang="en-US" sz="2400" dirty="0" smtClean="0"/>
              <a:t>Persekutuan dan </a:t>
            </a:r>
            <a:r>
              <a:rPr lang="ms-MY" altLang="en-US" sz="2400" dirty="0"/>
              <a:t>penyeliaan, pengawalan dan arahan semua </a:t>
            </a:r>
            <a:r>
              <a:rPr lang="ms-MY" altLang="en-US" sz="2400" dirty="0" smtClean="0"/>
              <a:t>perkara </a:t>
            </a:r>
            <a:r>
              <a:rPr lang="ms-MY" altLang="en-US" sz="2400" dirty="0"/>
              <a:t>berhubung dengan hal ehwal kewangan </a:t>
            </a:r>
            <a:r>
              <a:rPr lang="ms-MY" altLang="en-US" sz="2400" dirty="0" smtClean="0"/>
              <a:t>Persekutuan</a:t>
            </a:r>
            <a:r>
              <a:rPr lang="ms-MY" altLang="en-US" sz="2400" dirty="0"/>
              <a:t>, yang </a:t>
            </a:r>
            <a:r>
              <a:rPr lang="ms-MY" altLang="en-US" sz="2400" u="sng" dirty="0">
                <a:solidFill>
                  <a:srgbClr val="FF0000"/>
                </a:solidFill>
              </a:rPr>
              <a:t>tidak diserah hak khususnya </a:t>
            </a:r>
            <a:r>
              <a:rPr lang="ms-MY" altLang="en-US" sz="2400" u="sng" dirty="0" smtClean="0">
                <a:solidFill>
                  <a:srgbClr val="FF0000"/>
                </a:solidFill>
              </a:rPr>
              <a:t>kepada sesiapa </a:t>
            </a:r>
            <a:r>
              <a:rPr lang="ms-MY" altLang="en-US" sz="2400" u="sng" dirty="0">
                <a:solidFill>
                  <a:srgbClr val="FF0000"/>
                </a:solidFill>
              </a:rPr>
              <a:t>oleh sebarang undang-undang lain</a:t>
            </a:r>
            <a:r>
              <a:rPr lang="ms-MY" altLang="en-US" sz="2400" dirty="0">
                <a:solidFill>
                  <a:srgbClr val="FF0000"/>
                </a:solidFill>
              </a:rPr>
              <a:t> </a:t>
            </a:r>
            <a:r>
              <a:rPr lang="ms-MY" altLang="en-US" sz="2400" dirty="0"/>
              <a:t>hendaklah </a:t>
            </a:r>
            <a:r>
              <a:rPr lang="ms-MY" altLang="en-US" sz="2400" dirty="0" smtClean="0"/>
              <a:t>tertakluk kepada </a:t>
            </a:r>
            <a:r>
              <a:rPr lang="ms-MY" altLang="en-US" sz="2400" dirty="0"/>
              <a:t>Perlembagaan Persekutuan dan Akta </a:t>
            </a:r>
            <a:r>
              <a:rPr lang="ms-MY" altLang="en-US" sz="2400" dirty="0" smtClean="0"/>
              <a:t>ini</a:t>
            </a:r>
            <a:r>
              <a:rPr lang="ms-MY" altLang="en-US" sz="2400" dirty="0"/>
              <a:t>, </a:t>
            </a:r>
            <a:r>
              <a:rPr lang="ms-MY" altLang="en-US" sz="2400" u="sng" dirty="0">
                <a:solidFill>
                  <a:srgbClr val="FF0000"/>
                </a:solidFill>
              </a:rPr>
              <a:t>diletakhak pada Menteri</a:t>
            </a:r>
            <a:r>
              <a:rPr lang="ms-MY" altLang="en-US" sz="2400" dirty="0"/>
              <a:t>”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427038"/>
            <a:ext cx="8229600" cy="715962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AKTA TATACARA KEWANGAN 1957</a:t>
            </a:r>
            <a:endParaRPr lang="en-US" sz="32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723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>
            <a:spLocks noChangeArrowheads="1"/>
          </p:cNvSpPr>
          <p:nvPr/>
        </p:nvSpPr>
        <p:spPr bwMode="auto">
          <a:xfrm>
            <a:off x="3048000" y="3539581"/>
            <a:ext cx="2517230" cy="969963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da-DK" sz="1600" b="1" kern="0" noProof="1" smtClean="0">
                <a:solidFill>
                  <a:srgbClr val="FFFFFF"/>
                </a:solidFill>
                <a:ea typeface="ＭＳ Ｐゴシック" pitchFamily="-97" charset="-128"/>
              </a:rPr>
              <a:t>ARAHAN PERBENDAHARAAN </a:t>
            </a:r>
          </a:p>
          <a:p>
            <a:pPr indent="-342900" algn="ctr">
              <a:defRPr/>
            </a:pPr>
            <a:r>
              <a:rPr lang="da-DK" sz="1400" b="1" kern="0" noProof="1" smtClean="0">
                <a:solidFill>
                  <a:srgbClr val="FFFFFF"/>
                </a:solidFill>
                <a:ea typeface="ＭＳ Ｐゴシック" pitchFamily="-97" charset="-128"/>
              </a:rPr>
              <a:t>(Pindaan 2008)</a:t>
            </a:r>
            <a:endParaRPr lang="da-DK" sz="1400" b="1" kern="0" noProof="1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7" name="Rektangel 3"/>
          <p:cNvSpPr>
            <a:spLocks noChangeArrowheads="1"/>
          </p:cNvSpPr>
          <p:nvPr/>
        </p:nvSpPr>
        <p:spPr bwMode="auto">
          <a:xfrm>
            <a:off x="6477000" y="1872019"/>
            <a:ext cx="1965280" cy="1179513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da-DK" sz="1600" b="1" kern="0" noProof="1" smtClean="0">
                <a:solidFill>
                  <a:schemeClr val="bg1">
                    <a:lumMod val="95000"/>
                  </a:schemeClr>
                </a:solidFill>
                <a:ea typeface="ＭＳ Ｐゴシック" pitchFamily="-97" charset="-128"/>
              </a:rPr>
              <a:t>AKTA KONTRAK KERAJAAN 1949</a:t>
            </a:r>
            <a:endParaRPr lang="da-DK" sz="1600" b="1" kern="0" noProof="1">
              <a:solidFill>
                <a:schemeClr val="bg1">
                  <a:lumMod val="95000"/>
                </a:schemeClr>
              </a:solidFill>
              <a:ea typeface="ＭＳ Ｐゴシック" pitchFamily="-97" charset="-128"/>
            </a:endParaRPr>
          </a:p>
        </p:txBody>
      </p:sp>
      <p:sp>
        <p:nvSpPr>
          <p:cNvPr id="11" name="Rektangel 3"/>
          <p:cNvSpPr>
            <a:spLocks noChangeArrowheads="1"/>
          </p:cNvSpPr>
          <p:nvPr/>
        </p:nvSpPr>
        <p:spPr bwMode="auto">
          <a:xfrm>
            <a:off x="3048000" y="1872020"/>
            <a:ext cx="2517230" cy="1179513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da-DK" sz="1600" b="1" kern="0" noProof="1" smtClean="0">
                <a:solidFill>
                  <a:schemeClr val="bg1">
                    <a:lumMod val="95000"/>
                  </a:schemeClr>
                </a:solidFill>
                <a:ea typeface="ＭＳ Ｐゴシック" pitchFamily="-97" charset="-128"/>
              </a:rPr>
              <a:t>AKTA TATACARA</a:t>
            </a:r>
          </a:p>
          <a:p>
            <a:pPr indent="-342900" algn="ctr">
              <a:defRPr/>
            </a:pPr>
            <a:r>
              <a:rPr lang="da-DK" sz="1600" b="1" kern="0" noProof="1" smtClean="0">
                <a:solidFill>
                  <a:schemeClr val="bg1">
                    <a:lumMod val="95000"/>
                  </a:schemeClr>
                </a:solidFill>
                <a:ea typeface="ＭＳ Ｐゴシック" pitchFamily="-97" charset="-128"/>
              </a:rPr>
              <a:t>KEWANGAN 1957 </a:t>
            </a:r>
          </a:p>
          <a:p>
            <a:pPr indent="-342900" algn="ctr">
              <a:defRPr/>
            </a:pPr>
            <a:r>
              <a:rPr lang="da-DK" sz="1400" b="1" kern="0" noProof="1" smtClean="0">
                <a:solidFill>
                  <a:schemeClr val="bg1">
                    <a:lumMod val="95000"/>
                  </a:schemeClr>
                </a:solidFill>
                <a:ea typeface="ＭＳ Ｐゴシック" pitchFamily="-97" charset="-128"/>
              </a:rPr>
              <a:t>(Pindaan 1972)</a:t>
            </a:r>
            <a:endParaRPr lang="da-DK" sz="1400" b="1" kern="0" noProof="1">
              <a:solidFill>
                <a:schemeClr val="bg1">
                  <a:lumMod val="95000"/>
                </a:schemeClr>
              </a:solidFill>
              <a:ea typeface="ＭＳ Ｐゴシック" pitchFamily="-97" charset="-128"/>
            </a:endParaRPr>
          </a:p>
        </p:txBody>
      </p:sp>
      <p:sp>
        <p:nvSpPr>
          <p:cNvPr id="18" name="Rektangel 4"/>
          <p:cNvSpPr>
            <a:spLocks noChangeArrowheads="1"/>
          </p:cNvSpPr>
          <p:nvPr/>
        </p:nvSpPr>
        <p:spPr bwMode="auto">
          <a:xfrm>
            <a:off x="1828800" y="4953000"/>
            <a:ext cx="5105400" cy="969963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da-DK" sz="1600" b="1" kern="0" noProof="1" smtClean="0">
                <a:solidFill>
                  <a:srgbClr val="FFFFFF"/>
                </a:solidFill>
                <a:ea typeface="ＭＳ Ｐゴシック" pitchFamily="-97" charset="-128"/>
              </a:rPr>
              <a:t>1PP - BIDANG PEROLEHAN KERAJAAN (PK)</a:t>
            </a:r>
          </a:p>
          <a:p>
            <a:pPr indent="-342900" algn="ctr">
              <a:defRPr/>
            </a:pPr>
            <a:r>
              <a:rPr lang="da-DK" sz="1600" b="1" kern="0" noProof="1" smtClean="0">
                <a:solidFill>
                  <a:srgbClr val="FFFFFF"/>
                </a:solidFill>
                <a:ea typeface="ＭＳ Ｐゴシック" pitchFamily="-97" charset="-128"/>
              </a:rPr>
              <a:t>8 TOPIK BERKAITAN PEROLEHAN</a:t>
            </a:r>
            <a:endParaRPr lang="da-DK" sz="1400" b="1" kern="0" noProof="1">
              <a:solidFill>
                <a:srgbClr val="FFFFFF"/>
              </a:solidFill>
              <a:ea typeface="ＭＳ Ｐゴシック" pitchFamily="-97" charset="-128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282437" y="3084514"/>
            <a:ext cx="0" cy="488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565230" y="2472640"/>
            <a:ext cx="911770" cy="1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 bwMode="auto">
          <a:xfrm>
            <a:off x="381000" y="304800"/>
            <a:ext cx="8229600" cy="9906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UNDANG-UNDANG DAN PERATURAN BERKAITAN PEROLEHAN </a:t>
            </a:r>
            <a:endParaRPr lang="en-US" sz="32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282437" y="4509544"/>
            <a:ext cx="0" cy="488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68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1" y="1676400"/>
            <a:ext cx="3562255" cy="763505"/>
          </a:xfrm>
          <a:prstGeom prst="roundRect">
            <a:avLst/>
          </a:prstGeom>
          <a:solidFill>
            <a:srgbClr val="00006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  <a:ea typeface="ＭＳ Ｐゴシック" charset="-128"/>
              </a:rPr>
              <a:t>ARAHAN PERBENDAHARAAN (AP)</a:t>
            </a:r>
            <a:endParaRPr lang="da-DK" sz="1600" b="1" kern="0" noProof="1">
              <a:solidFill>
                <a:srgbClr val="FFFFFF"/>
              </a:solidFill>
              <a:latin typeface="Arial"/>
              <a:ea typeface="ＭＳ Ｐゴシック" pitchFamily="-97" charset="-12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58357" y="3028017"/>
            <a:ext cx="3562256" cy="1010583"/>
          </a:xfrm>
          <a:prstGeom prst="roundRect">
            <a:avLst/>
          </a:prstGeom>
          <a:solidFill>
            <a:srgbClr val="00006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119063" algn="ctr" eaLnBrk="0" hangingPunct="0">
              <a:lnSpc>
                <a:spcPct val="95000"/>
              </a:lnSpc>
              <a:defRPr/>
            </a:pPr>
            <a:r>
              <a:rPr lang="en-US" sz="1600" b="1" kern="0" dirty="0" smtClean="0">
                <a:solidFill>
                  <a:srgbClr val="FFFFFF"/>
                </a:solidFill>
                <a:latin typeface="Arial"/>
                <a:ea typeface="ＭＳ Ｐゴシック" charset="-128"/>
              </a:rPr>
              <a:t>AKTA KONTRAK KERAJAAN </a:t>
            </a:r>
            <a:r>
              <a:rPr lang="en-US" sz="1600" b="1" kern="0" dirty="0">
                <a:solidFill>
                  <a:srgbClr val="FFFFFF"/>
                </a:solidFill>
                <a:latin typeface="Arial"/>
                <a:ea typeface="ＭＳ Ｐゴシック" charset="-128"/>
              </a:rPr>
              <a:t>1949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956223" y="1600200"/>
            <a:ext cx="4932534" cy="91590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457200">
              <a:defRPr/>
            </a:pPr>
            <a:r>
              <a:rPr lang="en-US" sz="1600" kern="0" dirty="0" err="1">
                <a:solidFill>
                  <a:schemeClr val="tx1"/>
                </a:solidFill>
                <a:latin typeface="Arial"/>
              </a:rPr>
              <a:t>Perincian</a:t>
            </a:r>
            <a:r>
              <a:rPr lang="en-US" sz="1600" kern="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1600" kern="0" dirty="0" err="1">
                <a:solidFill>
                  <a:schemeClr val="tx1"/>
                </a:solidFill>
                <a:latin typeface="Arial"/>
              </a:rPr>
              <a:t>prosedur</a:t>
            </a:r>
            <a:r>
              <a:rPr lang="en-US" sz="1600" kern="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1600" kern="0" dirty="0" err="1">
                <a:solidFill>
                  <a:schemeClr val="tx1"/>
                </a:solidFill>
                <a:latin typeface="Arial"/>
              </a:rPr>
              <a:t>kewangan</a:t>
            </a:r>
            <a:r>
              <a:rPr lang="en-US" sz="1600" kern="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1600" kern="0" dirty="0" err="1">
                <a:solidFill>
                  <a:schemeClr val="tx1"/>
                </a:solidFill>
                <a:latin typeface="Arial"/>
              </a:rPr>
              <a:t>dan</a:t>
            </a:r>
            <a:r>
              <a:rPr lang="en-US" sz="1600" kern="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1600" kern="0" dirty="0" err="1">
                <a:solidFill>
                  <a:schemeClr val="tx1"/>
                </a:solidFill>
                <a:latin typeface="Arial"/>
              </a:rPr>
              <a:t>akaun</a:t>
            </a:r>
            <a:r>
              <a:rPr lang="en-US" sz="1600" kern="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1600" kern="0" dirty="0" err="1">
                <a:solidFill>
                  <a:schemeClr val="tx1"/>
                </a:solidFill>
                <a:latin typeface="Arial"/>
              </a:rPr>
              <a:t>dalam</a:t>
            </a:r>
            <a:r>
              <a:rPr lang="en-US" sz="1600" kern="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1600" kern="0" dirty="0" err="1">
                <a:solidFill>
                  <a:schemeClr val="tx1"/>
                </a:solidFill>
                <a:latin typeface="Arial"/>
              </a:rPr>
              <a:t>mengurus</a:t>
            </a:r>
            <a:r>
              <a:rPr lang="en-US" sz="1600" kern="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1600" kern="0" dirty="0" err="1">
                <a:solidFill>
                  <a:schemeClr val="tx1"/>
                </a:solidFill>
                <a:latin typeface="Arial"/>
              </a:rPr>
              <a:t>dana</a:t>
            </a:r>
            <a:r>
              <a:rPr lang="en-US" sz="1600" kern="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1600" kern="0" dirty="0" err="1">
                <a:solidFill>
                  <a:schemeClr val="tx1"/>
                </a:solidFill>
                <a:latin typeface="Arial"/>
              </a:rPr>
              <a:t>Kerajaan</a:t>
            </a:r>
            <a:r>
              <a:rPr lang="en-US" sz="1600" kern="0" dirty="0">
                <a:solidFill>
                  <a:schemeClr val="tx1"/>
                </a:solidFill>
                <a:latin typeface="Arial"/>
              </a:rPr>
              <a:t>.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956223" y="2743200"/>
            <a:ext cx="4932534" cy="175260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defRPr/>
            </a:pPr>
            <a:r>
              <a:rPr lang="en-US" sz="1600" kern="0" dirty="0" err="1">
                <a:latin typeface="Arial"/>
              </a:rPr>
              <a:t>Memberi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kuasa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kepada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Menteri</a:t>
            </a:r>
            <a:r>
              <a:rPr lang="en-US" sz="1600" kern="0" dirty="0">
                <a:latin typeface="Arial"/>
              </a:rPr>
              <a:t> yang </a:t>
            </a:r>
            <a:r>
              <a:rPr lang="en-US" sz="1600" kern="0" dirty="0" err="1">
                <a:latin typeface="Arial"/>
              </a:rPr>
              <a:t>berkaitan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untuk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 smtClean="0">
                <a:latin typeface="Arial"/>
              </a:rPr>
              <a:t>mengikat</a:t>
            </a:r>
            <a:r>
              <a:rPr lang="en-US" sz="1600" kern="0" dirty="0" smtClean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kontrak</a:t>
            </a:r>
            <a:r>
              <a:rPr lang="en-US" sz="1600" kern="0" dirty="0">
                <a:latin typeface="Arial"/>
              </a:rPr>
              <a:t>.</a:t>
            </a:r>
          </a:p>
          <a:p>
            <a:pPr>
              <a:defRPr/>
            </a:pPr>
            <a:endParaRPr lang="en-US" sz="800" kern="0" dirty="0">
              <a:latin typeface="Arial"/>
            </a:endParaRPr>
          </a:p>
          <a:p>
            <a:pPr algn="just">
              <a:defRPr/>
            </a:pPr>
            <a:r>
              <a:rPr lang="en-US" sz="1600" kern="0" dirty="0" err="1">
                <a:latin typeface="Arial"/>
              </a:rPr>
              <a:t>Memberi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kuasa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kepada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Menteri</a:t>
            </a:r>
            <a:r>
              <a:rPr lang="en-US" sz="1600" kern="0" dirty="0">
                <a:latin typeface="Arial"/>
              </a:rPr>
              <a:t> yang </a:t>
            </a:r>
            <a:r>
              <a:rPr lang="en-US" sz="1600" kern="0" dirty="0" err="1">
                <a:latin typeface="Arial"/>
              </a:rPr>
              <a:t>berkaitan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untuk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b="1" kern="0" dirty="0" err="1">
                <a:latin typeface="Arial"/>
              </a:rPr>
              <a:t>menurunkan</a:t>
            </a:r>
            <a:r>
              <a:rPr lang="en-US" sz="1600" b="1" kern="0" dirty="0">
                <a:latin typeface="Arial"/>
              </a:rPr>
              <a:t> </a:t>
            </a:r>
            <a:r>
              <a:rPr lang="en-US" sz="1600" b="1" kern="0" dirty="0" err="1">
                <a:latin typeface="Arial"/>
              </a:rPr>
              <a:t>kuasa</a:t>
            </a:r>
            <a:r>
              <a:rPr lang="en-US" sz="1600" b="1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kepada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penjawat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awam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 smtClean="0">
                <a:latin typeface="Arial"/>
              </a:rPr>
              <a:t>bagi</a:t>
            </a:r>
            <a:r>
              <a:rPr lang="en-US" sz="1600" kern="0" dirty="0" smtClean="0">
                <a:latin typeface="Arial"/>
              </a:rPr>
              <a:t> </a:t>
            </a:r>
            <a:r>
              <a:rPr lang="en-US" sz="1600" kern="0" dirty="0" err="1" smtClean="0">
                <a:latin typeface="Arial"/>
              </a:rPr>
              <a:t>mengikat</a:t>
            </a:r>
            <a:r>
              <a:rPr lang="en-US" sz="1600" kern="0" dirty="0" smtClean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kontrak</a:t>
            </a:r>
            <a:r>
              <a:rPr lang="en-US" sz="1600" kern="0" dirty="0">
                <a:latin typeface="Arial"/>
              </a:rPr>
              <a:t>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28600" y="4964154"/>
            <a:ext cx="3599895" cy="1208046"/>
          </a:xfrm>
          <a:prstGeom prst="roundRect">
            <a:avLst/>
          </a:prstGeom>
          <a:solidFill>
            <a:srgbClr val="00006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 smtClean="0">
                <a:solidFill>
                  <a:srgbClr val="FFFFFF"/>
                </a:solidFill>
                <a:latin typeface="Arial"/>
                <a:ea typeface="ＭＳ Ｐゴシック" charset="-128"/>
              </a:rPr>
              <a:t>1PP - </a:t>
            </a:r>
            <a:r>
              <a:rPr lang="en-US" sz="1600" b="1" kern="0" dirty="0">
                <a:solidFill>
                  <a:srgbClr val="FFFFFF"/>
                </a:solidFill>
                <a:latin typeface="Arial"/>
                <a:ea typeface="ＭＳ Ｐゴシック" charset="-128"/>
              </a:rPr>
              <a:t>PEKELILING PERBENDAHARAAN YANG MENGANDUNGI </a:t>
            </a:r>
            <a:r>
              <a:rPr lang="en-US" sz="1600" b="1" kern="0" dirty="0" smtClean="0">
                <a:solidFill>
                  <a:srgbClr val="FFFFFF"/>
                </a:solidFill>
                <a:latin typeface="Arial"/>
                <a:ea typeface="ＭＳ Ｐゴシック" charset="-128"/>
              </a:rPr>
              <a:t> 8 </a:t>
            </a:r>
            <a:r>
              <a:rPr lang="en-US" sz="1600" b="1" kern="0" dirty="0">
                <a:solidFill>
                  <a:srgbClr val="FFFFFF"/>
                </a:solidFill>
                <a:latin typeface="Arial"/>
                <a:ea typeface="ＭＳ Ｐゴシック" charset="-128"/>
              </a:rPr>
              <a:t>TAJUK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942717" y="4696047"/>
            <a:ext cx="4946040" cy="174856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457200">
              <a:defRPr/>
            </a:pPr>
            <a:r>
              <a:rPr lang="en-US" sz="1600" kern="0" dirty="0" err="1" smtClean="0">
                <a:latin typeface="Arial"/>
              </a:rPr>
              <a:t>Menjelaskan</a:t>
            </a:r>
            <a:r>
              <a:rPr lang="en-US" sz="1600" kern="0" dirty="0" smtClean="0">
                <a:latin typeface="Arial"/>
              </a:rPr>
              <a:t> </a:t>
            </a:r>
            <a:r>
              <a:rPr lang="en-US" sz="1600" kern="0" dirty="0" err="1" smtClean="0">
                <a:latin typeface="Arial"/>
              </a:rPr>
              <a:t>dasar</a:t>
            </a:r>
            <a:r>
              <a:rPr lang="en-US" sz="1600" kern="0" dirty="0">
                <a:latin typeface="Arial"/>
              </a:rPr>
              <a:t>, </a:t>
            </a:r>
            <a:r>
              <a:rPr lang="en-US" sz="1600" kern="0" dirty="0" err="1">
                <a:latin typeface="Arial"/>
              </a:rPr>
              <a:t>tatacara</a:t>
            </a:r>
            <a:r>
              <a:rPr lang="en-US" sz="1600" kern="0" dirty="0">
                <a:latin typeface="Arial"/>
              </a:rPr>
              <a:t>, </a:t>
            </a:r>
            <a:r>
              <a:rPr lang="en-US" sz="1600" kern="0" dirty="0" err="1">
                <a:latin typeface="Arial"/>
              </a:rPr>
              <a:t>peraturan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dan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prosedur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berkaitan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pengurusan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kewangan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dan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 smtClean="0">
                <a:latin typeface="Arial"/>
              </a:rPr>
              <a:t>perakaunan</a:t>
            </a:r>
            <a:r>
              <a:rPr lang="en-US" sz="1600" kern="0" dirty="0" smtClean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termasuk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 smtClean="0">
                <a:latin typeface="Arial"/>
              </a:rPr>
              <a:t>hal-hal</a:t>
            </a:r>
            <a:r>
              <a:rPr lang="en-US" sz="1600" kern="0" dirty="0" smtClean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berkaitan</a:t>
            </a:r>
            <a:r>
              <a:rPr lang="en-US" sz="1600" kern="0" dirty="0">
                <a:latin typeface="Arial"/>
              </a:rPr>
              <a:t> </a:t>
            </a:r>
            <a:r>
              <a:rPr lang="en-US" sz="1600" kern="0" dirty="0" err="1">
                <a:latin typeface="Arial"/>
              </a:rPr>
              <a:t>perolehan</a:t>
            </a:r>
            <a:r>
              <a:rPr lang="en-US" sz="1600" kern="0" dirty="0">
                <a:latin typeface="Arial"/>
              </a:rPr>
              <a:t>.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37862" y="227095"/>
            <a:ext cx="8229600" cy="9906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PENERANGAN UNDANG-UNDANG DAN PERATURAN BERKAITAN PEROLEHAN</a:t>
            </a:r>
            <a:endParaRPr lang="en-US" sz="32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118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2573888"/>
            <a:ext cx="3086835" cy="68580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b="1" kern="0" noProof="1">
                <a:solidFill>
                  <a:schemeClr val="tx1"/>
                </a:solidFill>
                <a:latin typeface="Arial"/>
                <a:ea typeface="ＭＳ Ｐゴシック" pitchFamily="-97" charset="-128"/>
              </a:rPr>
              <a:t>KEWANGAN PERSEKUTUAN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04800" y="3429000"/>
            <a:ext cx="3086835" cy="68580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b="1" kern="0" noProof="1" smtClean="0">
                <a:solidFill>
                  <a:schemeClr val="tx1"/>
                </a:solidFill>
                <a:latin typeface="Arial"/>
                <a:ea typeface="ＭＳ Ｐゴシック" pitchFamily="-97" charset="-128"/>
              </a:rPr>
              <a:t>KEWANGAN NEGERI</a:t>
            </a:r>
            <a:endParaRPr lang="da-DK" b="1" kern="0" noProof="1">
              <a:solidFill>
                <a:schemeClr val="tx1"/>
              </a:solidFill>
              <a:latin typeface="Arial"/>
              <a:ea typeface="ＭＳ Ｐゴシック" pitchFamily="-97" charset="-12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4800" y="4288873"/>
            <a:ext cx="3086835" cy="2035727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0" noProof="1">
                <a:solidFill>
                  <a:schemeClr val="tx1"/>
                </a:solidFill>
                <a:latin typeface="Arial"/>
                <a:ea typeface="ＭＳ Ｐゴシック" pitchFamily="-97" charset="-128"/>
              </a:rPr>
              <a:t>PIHAK BERKUASA </a:t>
            </a:r>
            <a:r>
              <a:rPr lang="en-US" b="1" kern="0" noProof="1" smtClean="0">
                <a:solidFill>
                  <a:schemeClr val="tx1"/>
                </a:solidFill>
                <a:latin typeface="Arial"/>
                <a:ea typeface="ＭＳ Ｐゴシック" pitchFamily="-97" charset="-128"/>
              </a:rPr>
              <a:t>TEMPATAN/BADAN </a:t>
            </a:r>
            <a:r>
              <a:rPr lang="en-US" b="1" kern="0" noProof="1">
                <a:solidFill>
                  <a:schemeClr val="tx1"/>
                </a:solidFill>
                <a:latin typeface="Arial"/>
                <a:ea typeface="ＭＳ Ｐゴシック" pitchFamily="-97" charset="-128"/>
              </a:rPr>
              <a:t>BERKANUN DAN </a:t>
            </a:r>
            <a:r>
              <a:rPr lang="en-US" b="1" kern="0" noProof="1" smtClean="0">
                <a:solidFill>
                  <a:schemeClr val="tx1"/>
                </a:solidFill>
                <a:latin typeface="Arial"/>
                <a:ea typeface="ＭＳ Ｐゴシック" pitchFamily="-97" charset="-128"/>
              </a:rPr>
              <a:t>SYARIKAT KERAJAAN</a:t>
            </a:r>
            <a:endParaRPr lang="da-DK" b="1" kern="0" noProof="1">
              <a:solidFill>
                <a:schemeClr val="tx1"/>
              </a:solidFill>
              <a:latin typeface="Arial"/>
              <a:ea typeface="ＭＳ Ｐゴシック" pitchFamily="-97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04800" y="1752600"/>
            <a:ext cx="8208579" cy="535431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119063" algn="ctr" eaLnBrk="0" hangingPunct="0">
              <a:lnSpc>
                <a:spcPct val="95000"/>
              </a:lnSpc>
              <a:defRPr/>
            </a:pPr>
            <a:r>
              <a:rPr lang="en-US" sz="2400" b="1" kern="0" dirty="0">
                <a:solidFill>
                  <a:schemeClr val="tx1"/>
                </a:solidFill>
                <a:latin typeface="Arial"/>
                <a:ea typeface="ＭＳ Ｐゴシック" charset="-128"/>
              </a:rPr>
              <a:t>PERLEMBAGAAN </a:t>
            </a:r>
            <a:r>
              <a:rPr lang="en-US" sz="2400" b="1" kern="0" dirty="0" smtClean="0">
                <a:solidFill>
                  <a:schemeClr val="tx1"/>
                </a:solidFill>
                <a:latin typeface="Arial"/>
                <a:ea typeface="ＭＳ Ｐゴシック" charset="-128"/>
              </a:rPr>
              <a:t>PERSEKUTUAN/NEGERI</a:t>
            </a:r>
            <a:endParaRPr lang="en-US" sz="2400" b="1" kern="0" dirty="0">
              <a:solidFill>
                <a:schemeClr val="tx1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320059" y="2573888"/>
            <a:ext cx="4214341" cy="6858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b="1" kern="0" dirty="0">
                <a:solidFill>
                  <a:schemeClr val="tx1"/>
                </a:solidFill>
                <a:latin typeface="Arial"/>
              </a:rPr>
              <a:t>MENTERI KEWANGAN MALAYSIA</a:t>
            </a:r>
            <a:endParaRPr lang="da-DK" b="1" kern="0" dirty="0">
              <a:solidFill>
                <a:schemeClr val="tx1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299038" y="3392549"/>
            <a:ext cx="4214341" cy="6858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b="1" kern="0" dirty="0">
                <a:solidFill>
                  <a:schemeClr val="tx1"/>
                </a:solidFill>
                <a:latin typeface="Arial"/>
              </a:rPr>
              <a:t>MENTERI BESAR/KETUA MENTERI</a:t>
            </a:r>
            <a:endParaRPr lang="da-DK" b="1" kern="0" dirty="0">
              <a:solidFill>
                <a:schemeClr val="tx1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320059" y="4800600"/>
            <a:ext cx="4214341" cy="6858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b="1" kern="0" dirty="0" smtClean="0">
                <a:solidFill>
                  <a:schemeClr val="tx1"/>
                </a:solidFill>
                <a:latin typeface="Arial"/>
              </a:rPr>
              <a:t>MAJLIS/LEMBAGA </a:t>
            </a:r>
            <a:r>
              <a:rPr lang="en-US" b="1" kern="0" dirty="0">
                <a:solidFill>
                  <a:schemeClr val="tx1"/>
                </a:solidFill>
                <a:latin typeface="Arial"/>
              </a:rPr>
              <a:t>PENGARAH</a:t>
            </a:r>
            <a:endParaRPr lang="da-DK" kern="0" dirty="0">
              <a:solidFill>
                <a:schemeClr val="tx1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537862" y="227095"/>
            <a:ext cx="8229600" cy="9906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kern="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PIHAK BERKUASA KEWANGAN </a:t>
            </a:r>
            <a:endParaRPr lang="en-US" sz="3200" b="1" kern="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505200" y="291678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505200" y="3735449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581400" y="51435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89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3143</TotalTime>
  <Words>2802</Words>
  <Application>Microsoft Office PowerPoint</Application>
  <PresentationFormat>On-screen Show (4:3)</PresentationFormat>
  <Paragraphs>636</Paragraphs>
  <Slides>50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Origin</vt:lpstr>
      <vt:lpstr>PowerPoint Presentation</vt:lpstr>
      <vt:lpstr>PowerPoint Presentation</vt:lpstr>
      <vt:lpstr>OBJEKTIF PEROLEHAN KERAJAAN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KASIH.</vt:lpstr>
    </vt:vector>
  </TitlesOfParts>
  <Company>mof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sakinah.jamaludin</dc:creator>
  <cp:lastModifiedBy>tresnawati.shamsidi</cp:lastModifiedBy>
  <cp:revision>310</cp:revision>
  <dcterms:created xsi:type="dcterms:W3CDTF">2014-09-17T03:25:22Z</dcterms:created>
  <dcterms:modified xsi:type="dcterms:W3CDTF">2016-08-19T03:15:12Z</dcterms:modified>
</cp:coreProperties>
</file>