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  <p:sldMasterId id="2147483708" r:id="rId5"/>
    <p:sldMasterId id="2147483756" r:id="rId6"/>
    <p:sldMasterId id="2147483780" r:id="rId7"/>
    <p:sldMasterId id="2147483792" r:id="rId8"/>
    <p:sldMasterId id="2147483960" r:id="rId9"/>
    <p:sldMasterId id="2147483972" r:id="rId10"/>
    <p:sldMasterId id="2147483984" r:id="rId11"/>
    <p:sldMasterId id="2147483996" r:id="rId12"/>
    <p:sldMasterId id="2147484008" r:id="rId13"/>
    <p:sldMasterId id="2147484020" r:id="rId14"/>
    <p:sldMasterId id="2147484032" r:id="rId15"/>
    <p:sldMasterId id="2147484044" r:id="rId16"/>
    <p:sldMasterId id="2147484056" r:id="rId17"/>
    <p:sldMasterId id="2147484068" r:id="rId18"/>
  </p:sldMasterIdLst>
  <p:notesMasterIdLst>
    <p:notesMasterId r:id="rId48"/>
  </p:notesMasterIdLst>
  <p:sldIdLst>
    <p:sldId id="317" r:id="rId19"/>
    <p:sldId id="303" r:id="rId20"/>
    <p:sldId id="304" r:id="rId21"/>
    <p:sldId id="256" r:id="rId22"/>
    <p:sldId id="258" r:id="rId23"/>
    <p:sldId id="259" r:id="rId24"/>
    <p:sldId id="260" r:id="rId25"/>
    <p:sldId id="261" r:id="rId26"/>
    <p:sldId id="262" r:id="rId27"/>
    <p:sldId id="263" r:id="rId28"/>
    <p:sldId id="265" r:id="rId29"/>
    <p:sldId id="268" r:id="rId30"/>
    <p:sldId id="269" r:id="rId31"/>
    <p:sldId id="270" r:id="rId32"/>
    <p:sldId id="271" r:id="rId33"/>
    <p:sldId id="275" r:id="rId34"/>
    <p:sldId id="301" r:id="rId35"/>
    <p:sldId id="278" r:id="rId36"/>
    <p:sldId id="305" r:id="rId37"/>
    <p:sldId id="306" r:id="rId38"/>
    <p:sldId id="307" r:id="rId39"/>
    <p:sldId id="308" r:id="rId40"/>
    <p:sldId id="309" r:id="rId41"/>
    <p:sldId id="310" r:id="rId42"/>
    <p:sldId id="311" r:id="rId43"/>
    <p:sldId id="312" r:id="rId44"/>
    <p:sldId id="315" r:id="rId45"/>
    <p:sldId id="313" r:id="rId46"/>
    <p:sldId id="316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142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slide" Target="slides/slide24.xml"/><Relationship Id="rId47" Type="http://schemas.openxmlformats.org/officeDocument/2006/relationships/slide" Target="slides/slide29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slide" Target="slides/slide28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41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slide" Target="slides/slide27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49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4" Type="http://schemas.openxmlformats.org/officeDocument/2006/relationships/slide" Target="slides/slide26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slide" Target="slides/slide25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77BD42-DC97-4DD0-BA37-3145675ECBC7}" type="doc">
      <dgm:prSet loTypeId="urn:microsoft.com/office/officeart/2005/8/layout/hList7#1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ms-MY"/>
        </a:p>
      </dgm:t>
    </dgm:pt>
    <dgm:pt modelId="{425F0CE8-DDC6-46E9-8BFD-36D82ECCD626}">
      <dgm:prSet phldrT="[Text]" custT="1"/>
      <dgm:spPr>
        <a:xfrm>
          <a:off x="1648658" y="0"/>
          <a:ext cx="1561110" cy="3240360"/>
        </a:xfr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sz="2000" b="1" dirty="0" smtClean="0">
              <a:solidFill>
                <a:srgbClr val="FFFF00"/>
              </a:solidFill>
              <a:latin typeface="Arial Narrow" panose="020B0606020202030204" pitchFamily="34" charset="0"/>
              <a:ea typeface="+mn-ea"/>
              <a:cs typeface="+mn-cs"/>
            </a:rPr>
            <a:t>Institutions</a:t>
          </a:r>
        </a:p>
        <a:p>
          <a:r>
            <a:rPr lang="en-US" sz="1600" b="1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Specialization and optimization </a:t>
          </a:r>
          <a:endParaRPr lang="ms-MY" sz="2400" b="1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9607EBE6-E18E-4850-9F7C-5086DB835C07}" type="parTrans" cxnId="{BCE37675-C24E-40B0-BB4D-3BFF4A5B08FD}">
      <dgm:prSet/>
      <dgm:spPr/>
      <dgm:t>
        <a:bodyPr/>
        <a:lstStyle/>
        <a:p>
          <a:endParaRPr lang="ms-MY" sz="2400" b="1">
            <a:latin typeface="Arial Narrow" panose="020B0606020202030204" pitchFamily="34" charset="0"/>
          </a:endParaRPr>
        </a:p>
      </dgm:t>
    </dgm:pt>
    <dgm:pt modelId="{FCE1B29D-6797-48EE-AEBF-3A5C2C0E8C6F}" type="sibTrans" cxnId="{BCE37675-C24E-40B0-BB4D-3BFF4A5B08FD}">
      <dgm:prSet/>
      <dgm:spPr/>
      <dgm:t>
        <a:bodyPr/>
        <a:lstStyle/>
        <a:p>
          <a:endParaRPr lang="ms-MY" sz="2400" b="1">
            <a:latin typeface="Arial Narrow" panose="020B0606020202030204" pitchFamily="34" charset="0"/>
          </a:endParaRPr>
        </a:p>
      </dgm:t>
    </dgm:pt>
    <dgm:pt modelId="{70E9A0E5-C648-4037-ABE2-569FB35A7E69}">
      <dgm:prSet phldrT="[Text]" custT="1"/>
      <dgm:spPr>
        <a:xfrm>
          <a:off x="3256602" y="0"/>
          <a:ext cx="1561110" cy="3240360"/>
        </a:xfrm>
        <a:solidFill>
          <a:srgbClr val="9BBB59">
            <a:lumMod val="5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sz="2000" b="1" smtClean="0">
              <a:solidFill>
                <a:srgbClr val="FFFF00"/>
              </a:solidFill>
              <a:latin typeface="Arial Narrow" panose="020B0606020202030204" pitchFamily="34" charset="0"/>
              <a:ea typeface="+mn-ea"/>
              <a:cs typeface="+mn-cs"/>
            </a:rPr>
            <a:t>Programme</a:t>
          </a:r>
          <a:endParaRPr lang="en-US" sz="2000" b="1" dirty="0" smtClean="0">
            <a:solidFill>
              <a:srgbClr val="FFFF00"/>
            </a:solidFill>
            <a:latin typeface="Arial Narrow" panose="020B0606020202030204" pitchFamily="34" charset="0"/>
            <a:ea typeface="+mn-ea"/>
            <a:cs typeface="+mn-cs"/>
          </a:endParaRPr>
        </a:p>
        <a:p>
          <a:r>
            <a:rPr lang="en-US" sz="1600" b="1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Industry compliance and high employability</a:t>
          </a:r>
          <a:endParaRPr lang="ms-MY" sz="2000" b="1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76752EE9-36CF-4975-9BFA-0513DA2B7DAA}" type="parTrans" cxnId="{8B9AEC97-43C1-4BF2-A4C1-81A0C73256C2}">
      <dgm:prSet/>
      <dgm:spPr/>
      <dgm:t>
        <a:bodyPr/>
        <a:lstStyle/>
        <a:p>
          <a:endParaRPr lang="ms-MY" sz="2400" b="1">
            <a:latin typeface="Arial Narrow" panose="020B0606020202030204" pitchFamily="34" charset="0"/>
          </a:endParaRPr>
        </a:p>
      </dgm:t>
    </dgm:pt>
    <dgm:pt modelId="{FC857320-BD2B-44E1-9AAF-4C1D732699A1}" type="sibTrans" cxnId="{8B9AEC97-43C1-4BF2-A4C1-81A0C73256C2}">
      <dgm:prSet/>
      <dgm:spPr/>
      <dgm:t>
        <a:bodyPr/>
        <a:lstStyle/>
        <a:p>
          <a:endParaRPr lang="ms-MY" sz="2400" b="1">
            <a:latin typeface="Arial Narrow" panose="020B0606020202030204" pitchFamily="34" charset="0"/>
          </a:endParaRPr>
        </a:p>
      </dgm:t>
    </dgm:pt>
    <dgm:pt modelId="{9FB016A5-45A6-4823-910E-F853EED25F8D}">
      <dgm:prSet phldrT="[Text]" custT="1"/>
      <dgm:spPr>
        <a:xfrm>
          <a:off x="4864546" y="0"/>
          <a:ext cx="1561110" cy="3240360"/>
        </a:xfrm>
        <a:solidFill>
          <a:srgbClr val="F79646">
            <a:lumMod val="5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sz="2000" b="1" dirty="0" smtClean="0">
              <a:solidFill>
                <a:srgbClr val="FFFF00"/>
              </a:solidFill>
              <a:latin typeface="Arial Narrow" panose="020B0606020202030204" pitchFamily="34" charset="0"/>
              <a:ea typeface="+mn-ea"/>
              <a:cs typeface="+mn-cs"/>
            </a:rPr>
            <a:t>Instructor / Lecturers</a:t>
          </a:r>
        </a:p>
        <a:p>
          <a:r>
            <a:rPr lang="en-US" sz="1600" b="1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Highly skilled and better delivery</a:t>
          </a:r>
          <a:endParaRPr lang="ms-MY" sz="1800" b="1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FF8684F5-C3BB-4CE5-B448-5D0B48F50164}" type="parTrans" cxnId="{AD7D12A2-15FF-46CD-B57B-DB2578E9817F}">
      <dgm:prSet/>
      <dgm:spPr/>
      <dgm:t>
        <a:bodyPr/>
        <a:lstStyle/>
        <a:p>
          <a:endParaRPr lang="ms-MY" sz="2400" b="1">
            <a:latin typeface="Arial Narrow" panose="020B0606020202030204" pitchFamily="34" charset="0"/>
          </a:endParaRPr>
        </a:p>
      </dgm:t>
    </dgm:pt>
    <dgm:pt modelId="{2C3FB09C-A193-49E1-93CE-8DFF5C927E22}" type="sibTrans" cxnId="{AD7D12A2-15FF-46CD-B57B-DB2578E9817F}">
      <dgm:prSet/>
      <dgm:spPr/>
      <dgm:t>
        <a:bodyPr/>
        <a:lstStyle/>
        <a:p>
          <a:endParaRPr lang="ms-MY" sz="2400" b="1">
            <a:latin typeface="Arial Narrow" panose="020B0606020202030204" pitchFamily="34" charset="0"/>
          </a:endParaRPr>
        </a:p>
      </dgm:t>
    </dgm:pt>
    <dgm:pt modelId="{324C77F8-2957-4042-84BA-4A8D15F8E508}">
      <dgm:prSet custT="1"/>
      <dgm:spPr>
        <a:xfrm>
          <a:off x="84487" y="0"/>
          <a:ext cx="1561110" cy="3240360"/>
        </a:xfrm>
        <a:solidFill>
          <a:srgbClr val="C0504D">
            <a:lumMod val="5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anchor="ctr"/>
        <a:lstStyle/>
        <a:p>
          <a:r>
            <a:rPr lang="en-US" sz="2000" b="1" dirty="0" smtClean="0">
              <a:solidFill>
                <a:srgbClr val="FFFF00"/>
              </a:solidFill>
              <a:latin typeface="Arial Narrow" panose="020B0606020202030204" pitchFamily="34" charset="0"/>
              <a:ea typeface="+mn-ea"/>
              <a:cs typeface="+mn-cs"/>
            </a:rPr>
            <a:t>Public (Students)</a:t>
          </a:r>
        </a:p>
        <a:p>
          <a:r>
            <a:rPr lang="en-US" sz="1400" b="1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Clear educations pathways and employment with better income</a:t>
          </a:r>
          <a:endParaRPr lang="ms-MY" sz="1400" b="1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8E265D6A-5938-4EE4-BC17-86DFE8D2AD9A}" type="parTrans" cxnId="{62B06513-060A-44E7-909C-21DF58D19836}">
      <dgm:prSet/>
      <dgm:spPr/>
      <dgm:t>
        <a:bodyPr/>
        <a:lstStyle/>
        <a:p>
          <a:endParaRPr lang="ms-MY" sz="1800" b="1"/>
        </a:p>
      </dgm:t>
    </dgm:pt>
    <dgm:pt modelId="{881DF55C-61BF-419B-85DD-56779E8A404B}" type="sibTrans" cxnId="{62B06513-060A-44E7-909C-21DF58D19836}">
      <dgm:prSet/>
      <dgm:spPr/>
      <dgm:t>
        <a:bodyPr/>
        <a:lstStyle/>
        <a:p>
          <a:endParaRPr lang="ms-MY" sz="1800" b="1"/>
        </a:p>
      </dgm:t>
    </dgm:pt>
    <dgm:pt modelId="{0F94DDAF-1CAD-4F7B-9150-A283F9438297}">
      <dgm:prSet custT="1"/>
      <dgm:spPr>
        <a:xfrm>
          <a:off x="6431777" y="0"/>
          <a:ext cx="1561110" cy="3240360"/>
        </a:xfrm>
        <a:solidFill>
          <a:srgbClr val="EEECE1">
            <a:lumMod val="1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sz="2000" b="1" dirty="0" smtClean="0">
              <a:solidFill>
                <a:srgbClr val="FFFF00"/>
              </a:solidFill>
              <a:latin typeface="Arial Narrow" panose="020B0606020202030204" pitchFamily="34" charset="0"/>
              <a:ea typeface="+mn-ea"/>
              <a:cs typeface="+mn-cs"/>
            </a:rPr>
            <a:t>Industry</a:t>
          </a:r>
        </a:p>
        <a:p>
          <a:r>
            <a:rPr lang="en-US" sz="1600" b="1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Better engagement with Institutions</a:t>
          </a:r>
          <a:endParaRPr lang="ms-MY" sz="16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C4D961C-AB58-42E3-B5BB-FA69975B7D1D}" type="parTrans" cxnId="{C1B9B353-B8BA-4F80-A5A6-6F2210F08ED4}">
      <dgm:prSet/>
      <dgm:spPr/>
      <dgm:t>
        <a:bodyPr/>
        <a:lstStyle/>
        <a:p>
          <a:endParaRPr lang="ms-MY" sz="1800"/>
        </a:p>
      </dgm:t>
    </dgm:pt>
    <dgm:pt modelId="{FDE2D065-77D0-4F09-AC2E-4604B6F5A3D5}" type="sibTrans" cxnId="{C1B9B353-B8BA-4F80-A5A6-6F2210F08ED4}">
      <dgm:prSet/>
      <dgm:spPr/>
      <dgm:t>
        <a:bodyPr/>
        <a:lstStyle/>
        <a:p>
          <a:endParaRPr lang="ms-MY" sz="1800"/>
        </a:p>
      </dgm:t>
    </dgm:pt>
    <dgm:pt modelId="{31F17998-1261-4FB2-9E4A-BB7BF77F9466}" type="pres">
      <dgm:prSet presAssocID="{1077BD42-DC97-4DD0-BA37-3145675ECBC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ms-MY"/>
        </a:p>
      </dgm:t>
    </dgm:pt>
    <dgm:pt modelId="{C4B03037-4C05-4A2B-B018-DAB2E2B0305F}" type="pres">
      <dgm:prSet presAssocID="{1077BD42-DC97-4DD0-BA37-3145675ECBC7}" presName="fgShape" presStyleLbl="fgShp" presStyleIdx="0" presStyleCnt="1" custScaleX="80989"/>
      <dgm:spPr>
        <a:xfrm>
          <a:off x="1018698" y="2592288"/>
          <a:ext cx="5955491" cy="486054"/>
        </a:xfrm>
        <a:prstGeom prst="leftRightArrow">
          <a:avLst/>
        </a:prstGeom>
        <a:solidFill>
          <a:srgbClr val="4BACC6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endParaRPr lang="ms-MY"/>
        </a:p>
      </dgm:t>
    </dgm:pt>
    <dgm:pt modelId="{274EDD37-9F72-4390-B165-6FCE4BE05EC6}" type="pres">
      <dgm:prSet presAssocID="{1077BD42-DC97-4DD0-BA37-3145675ECBC7}" presName="linComp" presStyleCnt="0"/>
      <dgm:spPr/>
    </dgm:pt>
    <dgm:pt modelId="{C519C7E3-D389-4AA4-B108-CD1CA9288CAA}" type="pres">
      <dgm:prSet presAssocID="{425F0CE8-DDC6-46E9-8BFD-36D82ECCD626}" presName="compNode" presStyleCnt="0"/>
      <dgm:spPr/>
    </dgm:pt>
    <dgm:pt modelId="{39C3D04C-61BD-4028-BAF3-94880A64E1BD}" type="pres">
      <dgm:prSet presAssocID="{425F0CE8-DDC6-46E9-8BFD-36D82ECCD626}" presName="bkgdShape" presStyleLbl="node1" presStyleIdx="0" presStyleCnt="5" custLinFactX="5608" custLinFactNeighborX="100000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ms-MY"/>
        </a:p>
      </dgm:t>
    </dgm:pt>
    <dgm:pt modelId="{73DECBDA-0E4E-4369-8B22-46927B423267}" type="pres">
      <dgm:prSet presAssocID="{425F0CE8-DDC6-46E9-8BFD-36D82ECCD626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ms-MY"/>
        </a:p>
      </dgm:t>
    </dgm:pt>
    <dgm:pt modelId="{211E2793-D2A1-4134-942F-3E9AEAD24D5E}" type="pres">
      <dgm:prSet presAssocID="{425F0CE8-DDC6-46E9-8BFD-36D82ECCD626}" presName="invisiNode" presStyleLbl="node1" presStyleIdx="0" presStyleCnt="5"/>
      <dgm:spPr/>
    </dgm:pt>
    <dgm:pt modelId="{069EE0DD-3B55-43E5-A944-122559E0787F}" type="pres">
      <dgm:prSet presAssocID="{425F0CE8-DDC6-46E9-8BFD-36D82ECCD626}" presName="imagNode" presStyleLbl="fgImgPlace1" presStyleIdx="0" presStyleCnt="5" custLinFactX="34312" custLinFactNeighborX="100000" custLinFactNeighborY="-156"/>
      <dgm:spPr>
        <a:xfrm>
          <a:off x="1872209" y="216023"/>
          <a:ext cx="1079039" cy="107903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endParaRPr lang="en-GB"/>
        </a:p>
      </dgm:t>
    </dgm:pt>
    <dgm:pt modelId="{9D46CEAB-9B11-4D0E-AE21-033E46F75286}" type="pres">
      <dgm:prSet presAssocID="{FCE1B29D-6797-48EE-AEBF-3A5C2C0E8C6F}" presName="sibTrans" presStyleLbl="sibTrans2D1" presStyleIdx="0" presStyleCnt="0"/>
      <dgm:spPr/>
      <dgm:t>
        <a:bodyPr/>
        <a:lstStyle/>
        <a:p>
          <a:endParaRPr lang="ms-MY"/>
        </a:p>
      </dgm:t>
    </dgm:pt>
    <dgm:pt modelId="{D4F26F12-EF24-4FE6-8EDD-321042AF3239}" type="pres">
      <dgm:prSet presAssocID="{70E9A0E5-C648-4037-ABE2-569FB35A7E69}" presName="compNode" presStyleCnt="0"/>
      <dgm:spPr/>
    </dgm:pt>
    <dgm:pt modelId="{CB4EC35F-C7F1-4107-BB84-5DDB449CF0D0}" type="pres">
      <dgm:prSet presAssocID="{70E9A0E5-C648-4037-ABE2-569FB35A7E69}" presName="bkgdShape" presStyleLbl="node1" presStyleIdx="1" presStyleCnt="5" custLinFactX="5608" custLinFactNeighborX="100000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ms-MY"/>
        </a:p>
      </dgm:t>
    </dgm:pt>
    <dgm:pt modelId="{628DB75C-7BDB-4DB0-85B3-BC182C4BF129}" type="pres">
      <dgm:prSet presAssocID="{70E9A0E5-C648-4037-ABE2-569FB35A7E69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ms-MY"/>
        </a:p>
      </dgm:t>
    </dgm:pt>
    <dgm:pt modelId="{BB2B6B79-10DE-48A6-8233-FA6BD570F6D5}" type="pres">
      <dgm:prSet presAssocID="{70E9A0E5-C648-4037-ABE2-569FB35A7E69}" presName="invisiNode" presStyleLbl="node1" presStyleIdx="1" presStyleCnt="5"/>
      <dgm:spPr/>
    </dgm:pt>
    <dgm:pt modelId="{43258E2A-C077-479E-8A66-5AC8F31FF063}" type="pres">
      <dgm:prSet presAssocID="{70E9A0E5-C648-4037-ABE2-569FB35A7E69}" presName="imagNode" presStyleLbl="fgImgPlace1" presStyleIdx="1" presStyleCnt="5" custLinFactX="32346" custLinFactNeighborX="100000" custLinFactNeighborY="-156"/>
      <dgm:spPr>
        <a:xfrm>
          <a:off x="3518049" y="216023"/>
          <a:ext cx="1079039" cy="1079039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endParaRPr lang="ms-MY"/>
        </a:p>
      </dgm:t>
    </dgm:pt>
    <dgm:pt modelId="{903F3DD8-87D2-4975-978A-AF544D32591A}" type="pres">
      <dgm:prSet presAssocID="{FC857320-BD2B-44E1-9AAF-4C1D732699A1}" presName="sibTrans" presStyleLbl="sibTrans2D1" presStyleIdx="0" presStyleCnt="0"/>
      <dgm:spPr/>
      <dgm:t>
        <a:bodyPr/>
        <a:lstStyle/>
        <a:p>
          <a:endParaRPr lang="ms-MY"/>
        </a:p>
      </dgm:t>
    </dgm:pt>
    <dgm:pt modelId="{A7DA1E82-7D06-4880-93AA-65FFA227F130}" type="pres">
      <dgm:prSet presAssocID="{9FB016A5-45A6-4823-910E-F853EED25F8D}" presName="compNode" presStyleCnt="0"/>
      <dgm:spPr/>
    </dgm:pt>
    <dgm:pt modelId="{4D654ED1-66D8-476E-BEE7-5038AD328A00}" type="pres">
      <dgm:prSet presAssocID="{9FB016A5-45A6-4823-910E-F853EED25F8D}" presName="bkgdShape" presStyleLbl="node1" presStyleIdx="2" presStyleCnt="5" custLinFactX="5608" custLinFactNeighborX="100000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ms-MY"/>
        </a:p>
      </dgm:t>
    </dgm:pt>
    <dgm:pt modelId="{60DCFB4E-D802-42B3-B6D4-6620F01C56C5}" type="pres">
      <dgm:prSet presAssocID="{9FB016A5-45A6-4823-910E-F853EED25F8D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ms-MY"/>
        </a:p>
      </dgm:t>
    </dgm:pt>
    <dgm:pt modelId="{90D29981-8804-4472-BAB9-D31B5E843DA4}" type="pres">
      <dgm:prSet presAssocID="{9FB016A5-45A6-4823-910E-F853EED25F8D}" presName="invisiNode" presStyleLbl="node1" presStyleIdx="2" presStyleCnt="5"/>
      <dgm:spPr/>
    </dgm:pt>
    <dgm:pt modelId="{74D2CE4D-F39D-488F-887C-3F6289A43087}" type="pres">
      <dgm:prSet presAssocID="{9FB016A5-45A6-4823-910E-F853EED25F8D}" presName="imagNode" presStyleLbl="fgImgPlace1" presStyleIdx="2" presStyleCnt="5" custLinFactX="36335" custLinFactNeighborX="100000" custLinFactNeighborY="-6110"/>
      <dgm:spPr>
        <a:xfrm>
          <a:off x="5162022" y="216023"/>
          <a:ext cx="1079039" cy="1079039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endParaRPr lang="ms-MY"/>
        </a:p>
      </dgm:t>
    </dgm:pt>
    <dgm:pt modelId="{89F2F2C4-22BF-4E32-88D1-675A5FD6B667}" type="pres">
      <dgm:prSet presAssocID="{2C3FB09C-A193-49E1-93CE-8DFF5C927E22}" presName="sibTrans" presStyleLbl="sibTrans2D1" presStyleIdx="0" presStyleCnt="0"/>
      <dgm:spPr/>
      <dgm:t>
        <a:bodyPr/>
        <a:lstStyle/>
        <a:p>
          <a:endParaRPr lang="ms-MY"/>
        </a:p>
      </dgm:t>
    </dgm:pt>
    <dgm:pt modelId="{7CDFA42C-B208-4ED7-AF62-9F6467A6AF08}" type="pres">
      <dgm:prSet presAssocID="{324C77F8-2957-4042-84BA-4A8D15F8E508}" presName="compNode" presStyleCnt="0"/>
      <dgm:spPr/>
    </dgm:pt>
    <dgm:pt modelId="{599463C3-BA1B-4C63-A51F-0341D30B005A}" type="pres">
      <dgm:prSet presAssocID="{324C77F8-2957-4042-84BA-4A8D15F8E508}" presName="bkgdShape" presStyleLbl="node1" presStyleIdx="3" presStyleCnt="5" custLinFactX="-103588" custLinFactNeighborX="-200000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ms-MY"/>
        </a:p>
      </dgm:t>
    </dgm:pt>
    <dgm:pt modelId="{0F8E36F5-57AC-4173-AA91-F352473924E3}" type="pres">
      <dgm:prSet presAssocID="{324C77F8-2957-4042-84BA-4A8D15F8E508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ms-MY"/>
        </a:p>
      </dgm:t>
    </dgm:pt>
    <dgm:pt modelId="{A096DD75-4D90-464E-B076-38670A1A4BDA}" type="pres">
      <dgm:prSet presAssocID="{324C77F8-2957-4042-84BA-4A8D15F8E508}" presName="invisiNode" presStyleLbl="node1" presStyleIdx="3" presStyleCnt="5"/>
      <dgm:spPr/>
    </dgm:pt>
    <dgm:pt modelId="{27477F51-D4E5-4366-9AAB-08E224E5C7B1}" type="pres">
      <dgm:prSet presAssocID="{324C77F8-2957-4042-84BA-4A8D15F8E508}" presName="imagNode" presStyleLbl="fgImgPlace1" presStyleIdx="3" presStyleCnt="5" custLinFactX="-189595" custLinFactNeighborX="-200000" custLinFactNeighborY="-6110"/>
      <dgm:spPr>
        <a:xfrm>
          <a:off x="296083" y="144019"/>
          <a:ext cx="1079039" cy="1079039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endParaRPr lang="ms-MY"/>
        </a:p>
      </dgm:t>
    </dgm:pt>
    <dgm:pt modelId="{C73B7C46-2A75-481A-B6FD-D42E328D312B}" type="pres">
      <dgm:prSet presAssocID="{881DF55C-61BF-419B-85DD-56779E8A404B}" presName="sibTrans" presStyleLbl="sibTrans2D1" presStyleIdx="0" presStyleCnt="0"/>
      <dgm:spPr/>
      <dgm:t>
        <a:bodyPr/>
        <a:lstStyle/>
        <a:p>
          <a:endParaRPr lang="ms-MY"/>
        </a:p>
      </dgm:t>
    </dgm:pt>
    <dgm:pt modelId="{71F5F7E9-25E1-4392-8ED1-BC93B56C8ED4}" type="pres">
      <dgm:prSet presAssocID="{0F94DDAF-1CAD-4F7B-9150-A283F9438297}" presName="compNode" presStyleCnt="0"/>
      <dgm:spPr/>
    </dgm:pt>
    <dgm:pt modelId="{EC96C7AD-4DFA-4493-97AD-0821899BA04C}" type="pres">
      <dgm:prSet presAssocID="{0F94DDAF-1CAD-4F7B-9150-A283F9438297}" presName="bkgdShape" presStyleLbl="node1" presStyleIdx="4" presStyleCnt="5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ms-MY"/>
        </a:p>
      </dgm:t>
    </dgm:pt>
    <dgm:pt modelId="{02C7A3E9-BECF-4D33-9CF8-A2523E44147F}" type="pres">
      <dgm:prSet presAssocID="{0F94DDAF-1CAD-4F7B-9150-A283F9438297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ms-MY"/>
        </a:p>
      </dgm:t>
    </dgm:pt>
    <dgm:pt modelId="{71C8D38E-157A-4AD0-957C-5726F5AC5A58}" type="pres">
      <dgm:prSet presAssocID="{0F94DDAF-1CAD-4F7B-9150-A283F9438297}" presName="invisiNode" presStyleLbl="node1" presStyleIdx="4" presStyleCnt="5"/>
      <dgm:spPr/>
    </dgm:pt>
    <dgm:pt modelId="{A50F4898-47D8-4B1F-9A33-7DEEE86D0DE2}" type="pres">
      <dgm:prSet presAssocID="{0F94DDAF-1CAD-4F7B-9150-A283F9438297}" presName="imagNode" presStyleLbl="fgImgPlace1" presStyleIdx="4" presStyleCnt="5" custLinFactNeighborX="1413" custLinFactNeighborY="-6110"/>
      <dgm:spPr>
        <a:xfrm>
          <a:off x="6679588" y="183415"/>
          <a:ext cx="1079039" cy="1079039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endParaRPr lang="ms-MY"/>
        </a:p>
      </dgm:t>
    </dgm:pt>
  </dgm:ptLst>
  <dgm:cxnLst>
    <dgm:cxn modelId="{9E7664F0-3A57-4767-829C-1E092930E2C9}" type="presOf" srcId="{9FB016A5-45A6-4823-910E-F853EED25F8D}" destId="{60DCFB4E-D802-42B3-B6D4-6620F01C56C5}" srcOrd="1" destOrd="0" presId="urn:microsoft.com/office/officeart/2005/8/layout/hList7#1"/>
    <dgm:cxn modelId="{E3864D14-7424-46EF-86F3-B1F8223E3026}" type="presOf" srcId="{9FB016A5-45A6-4823-910E-F853EED25F8D}" destId="{4D654ED1-66D8-476E-BEE7-5038AD328A00}" srcOrd="0" destOrd="0" presId="urn:microsoft.com/office/officeart/2005/8/layout/hList7#1"/>
    <dgm:cxn modelId="{472E7F9C-FC47-4BFC-81A7-3C9E4AC95EAA}" type="presOf" srcId="{425F0CE8-DDC6-46E9-8BFD-36D82ECCD626}" destId="{73DECBDA-0E4E-4369-8B22-46927B423267}" srcOrd="1" destOrd="0" presId="urn:microsoft.com/office/officeart/2005/8/layout/hList7#1"/>
    <dgm:cxn modelId="{C1B9B353-B8BA-4F80-A5A6-6F2210F08ED4}" srcId="{1077BD42-DC97-4DD0-BA37-3145675ECBC7}" destId="{0F94DDAF-1CAD-4F7B-9150-A283F9438297}" srcOrd="4" destOrd="0" parTransId="{3C4D961C-AB58-42E3-B5BB-FA69975B7D1D}" sibTransId="{FDE2D065-77D0-4F09-AC2E-4604B6F5A3D5}"/>
    <dgm:cxn modelId="{8B9AEC97-43C1-4BF2-A4C1-81A0C73256C2}" srcId="{1077BD42-DC97-4DD0-BA37-3145675ECBC7}" destId="{70E9A0E5-C648-4037-ABE2-569FB35A7E69}" srcOrd="1" destOrd="0" parTransId="{76752EE9-36CF-4975-9BFA-0513DA2B7DAA}" sibTransId="{FC857320-BD2B-44E1-9AAF-4C1D732699A1}"/>
    <dgm:cxn modelId="{BCE37675-C24E-40B0-BB4D-3BFF4A5B08FD}" srcId="{1077BD42-DC97-4DD0-BA37-3145675ECBC7}" destId="{425F0CE8-DDC6-46E9-8BFD-36D82ECCD626}" srcOrd="0" destOrd="0" parTransId="{9607EBE6-E18E-4850-9F7C-5086DB835C07}" sibTransId="{FCE1B29D-6797-48EE-AEBF-3A5C2C0E8C6F}"/>
    <dgm:cxn modelId="{9B754DE6-1361-4985-9BAD-3491F1DD6B2A}" type="presOf" srcId="{324C77F8-2957-4042-84BA-4A8D15F8E508}" destId="{0F8E36F5-57AC-4173-AA91-F352473924E3}" srcOrd="1" destOrd="0" presId="urn:microsoft.com/office/officeart/2005/8/layout/hList7#1"/>
    <dgm:cxn modelId="{1EA70A3F-B3D8-4B08-9BDD-56B445563B72}" type="presOf" srcId="{0F94DDAF-1CAD-4F7B-9150-A283F9438297}" destId="{02C7A3E9-BECF-4D33-9CF8-A2523E44147F}" srcOrd="1" destOrd="0" presId="urn:microsoft.com/office/officeart/2005/8/layout/hList7#1"/>
    <dgm:cxn modelId="{FBE39C64-1849-49A4-A233-B118F5AE686D}" type="presOf" srcId="{FCE1B29D-6797-48EE-AEBF-3A5C2C0E8C6F}" destId="{9D46CEAB-9B11-4D0E-AE21-033E46F75286}" srcOrd="0" destOrd="0" presId="urn:microsoft.com/office/officeart/2005/8/layout/hList7#1"/>
    <dgm:cxn modelId="{972F977C-64A8-4395-864A-8B02109FBD89}" type="presOf" srcId="{70E9A0E5-C648-4037-ABE2-569FB35A7E69}" destId="{CB4EC35F-C7F1-4107-BB84-5DDB449CF0D0}" srcOrd="0" destOrd="0" presId="urn:microsoft.com/office/officeart/2005/8/layout/hList7#1"/>
    <dgm:cxn modelId="{80405B5B-C8A5-4A2B-B99D-CD88A60AFF4A}" type="presOf" srcId="{2C3FB09C-A193-49E1-93CE-8DFF5C927E22}" destId="{89F2F2C4-22BF-4E32-88D1-675A5FD6B667}" srcOrd="0" destOrd="0" presId="urn:microsoft.com/office/officeart/2005/8/layout/hList7#1"/>
    <dgm:cxn modelId="{8D72A418-A6F7-43A3-AF0A-DBC719B4AAFA}" type="presOf" srcId="{1077BD42-DC97-4DD0-BA37-3145675ECBC7}" destId="{31F17998-1261-4FB2-9E4A-BB7BF77F9466}" srcOrd="0" destOrd="0" presId="urn:microsoft.com/office/officeart/2005/8/layout/hList7#1"/>
    <dgm:cxn modelId="{C7DDE3EB-E7B4-4CF7-887D-94931CF4165D}" type="presOf" srcId="{324C77F8-2957-4042-84BA-4A8D15F8E508}" destId="{599463C3-BA1B-4C63-A51F-0341D30B005A}" srcOrd="0" destOrd="0" presId="urn:microsoft.com/office/officeart/2005/8/layout/hList7#1"/>
    <dgm:cxn modelId="{FFD5E224-5FA3-45FF-9301-4BFD8777DC9B}" type="presOf" srcId="{70E9A0E5-C648-4037-ABE2-569FB35A7E69}" destId="{628DB75C-7BDB-4DB0-85B3-BC182C4BF129}" srcOrd="1" destOrd="0" presId="urn:microsoft.com/office/officeart/2005/8/layout/hList7#1"/>
    <dgm:cxn modelId="{D9FD29D3-972A-48F9-9F4E-F011CF686F1D}" type="presOf" srcId="{881DF55C-61BF-419B-85DD-56779E8A404B}" destId="{C73B7C46-2A75-481A-B6FD-D42E328D312B}" srcOrd="0" destOrd="0" presId="urn:microsoft.com/office/officeart/2005/8/layout/hList7#1"/>
    <dgm:cxn modelId="{AD7D12A2-15FF-46CD-B57B-DB2578E9817F}" srcId="{1077BD42-DC97-4DD0-BA37-3145675ECBC7}" destId="{9FB016A5-45A6-4823-910E-F853EED25F8D}" srcOrd="2" destOrd="0" parTransId="{FF8684F5-C3BB-4CE5-B448-5D0B48F50164}" sibTransId="{2C3FB09C-A193-49E1-93CE-8DFF5C927E22}"/>
    <dgm:cxn modelId="{D604CC60-2C3D-4FB8-AA80-6104161ADE2E}" type="presOf" srcId="{425F0CE8-DDC6-46E9-8BFD-36D82ECCD626}" destId="{39C3D04C-61BD-4028-BAF3-94880A64E1BD}" srcOrd="0" destOrd="0" presId="urn:microsoft.com/office/officeart/2005/8/layout/hList7#1"/>
    <dgm:cxn modelId="{62B06513-060A-44E7-909C-21DF58D19836}" srcId="{1077BD42-DC97-4DD0-BA37-3145675ECBC7}" destId="{324C77F8-2957-4042-84BA-4A8D15F8E508}" srcOrd="3" destOrd="0" parTransId="{8E265D6A-5938-4EE4-BC17-86DFE8D2AD9A}" sibTransId="{881DF55C-61BF-419B-85DD-56779E8A404B}"/>
    <dgm:cxn modelId="{A1FDC32E-EF35-443F-B659-C09E1E26A2F8}" type="presOf" srcId="{FC857320-BD2B-44E1-9AAF-4C1D732699A1}" destId="{903F3DD8-87D2-4975-978A-AF544D32591A}" srcOrd="0" destOrd="0" presId="urn:microsoft.com/office/officeart/2005/8/layout/hList7#1"/>
    <dgm:cxn modelId="{69888730-C2CD-4FAC-9AFF-9141B72E4811}" type="presOf" srcId="{0F94DDAF-1CAD-4F7B-9150-A283F9438297}" destId="{EC96C7AD-4DFA-4493-97AD-0821899BA04C}" srcOrd="0" destOrd="0" presId="urn:microsoft.com/office/officeart/2005/8/layout/hList7#1"/>
    <dgm:cxn modelId="{832697E5-D445-4156-8EC4-9B59B46CC870}" type="presParOf" srcId="{31F17998-1261-4FB2-9E4A-BB7BF77F9466}" destId="{C4B03037-4C05-4A2B-B018-DAB2E2B0305F}" srcOrd="0" destOrd="0" presId="urn:microsoft.com/office/officeart/2005/8/layout/hList7#1"/>
    <dgm:cxn modelId="{7C66D212-AEA4-49A4-B8C5-DE41B8B1A481}" type="presParOf" srcId="{31F17998-1261-4FB2-9E4A-BB7BF77F9466}" destId="{274EDD37-9F72-4390-B165-6FCE4BE05EC6}" srcOrd="1" destOrd="0" presId="urn:microsoft.com/office/officeart/2005/8/layout/hList7#1"/>
    <dgm:cxn modelId="{1EE6E6A1-5536-476F-9030-A91F9F84754F}" type="presParOf" srcId="{274EDD37-9F72-4390-B165-6FCE4BE05EC6}" destId="{C519C7E3-D389-4AA4-B108-CD1CA9288CAA}" srcOrd="0" destOrd="0" presId="urn:microsoft.com/office/officeart/2005/8/layout/hList7#1"/>
    <dgm:cxn modelId="{F12263A8-9231-4043-8648-536996DA16FA}" type="presParOf" srcId="{C519C7E3-D389-4AA4-B108-CD1CA9288CAA}" destId="{39C3D04C-61BD-4028-BAF3-94880A64E1BD}" srcOrd="0" destOrd="0" presId="urn:microsoft.com/office/officeart/2005/8/layout/hList7#1"/>
    <dgm:cxn modelId="{22EA0931-2A94-4A90-9FC9-421DE364476E}" type="presParOf" srcId="{C519C7E3-D389-4AA4-B108-CD1CA9288CAA}" destId="{73DECBDA-0E4E-4369-8B22-46927B423267}" srcOrd="1" destOrd="0" presId="urn:microsoft.com/office/officeart/2005/8/layout/hList7#1"/>
    <dgm:cxn modelId="{1D2E569F-13B6-4963-A28E-0C8FCE0D76F4}" type="presParOf" srcId="{C519C7E3-D389-4AA4-B108-CD1CA9288CAA}" destId="{211E2793-D2A1-4134-942F-3E9AEAD24D5E}" srcOrd="2" destOrd="0" presId="urn:microsoft.com/office/officeart/2005/8/layout/hList7#1"/>
    <dgm:cxn modelId="{120B526D-2DE3-4916-8BF9-961AD8CC8549}" type="presParOf" srcId="{C519C7E3-D389-4AA4-B108-CD1CA9288CAA}" destId="{069EE0DD-3B55-43E5-A944-122559E0787F}" srcOrd="3" destOrd="0" presId="urn:microsoft.com/office/officeart/2005/8/layout/hList7#1"/>
    <dgm:cxn modelId="{8911D68B-C000-4553-B15E-41ACD7AA6BAA}" type="presParOf" srcId="{274EDD37-9F72-4390-B165-6FCE4BE05EC6}" destId="{9D46CEAB-9B11-4D0E-AE21-033E46F75286}" srcOrd="1" destOrd="0" presId="urn:microsoft.com/office/officeart/2005/8/layout/hList7#1"/>
    <dgm:cxn modelId="{1A777A57-AE47-4B5D-A608-50717D821B96}" type="presParOf" srcId="{274EDD37-9F72-4390-B165-6FCE4BE05EC6}" destId="{D4F26F12-EF24-4FE6-8EDD-321042AF3239}" srcOrd="2" destOrd="0" presId="urn:microsoft.com/office/officeart/2005/8/layout/hList7#1"/>
    <dgm:cxn modelId="{9CD6F7D3-367E-4913-8BAD-DB31A7555B45}" type="presParOf" srcId="{D4F26F12-EF24-4FE6-8EDD-321042AF3239}" destId="{CB4EC35F-C7F1-4107-BB84-5DDB449CF0D0}" srcOrd="0" destOrd="0" presId="urn:microsoft.com/office/officeart/2005/8/layout/hList7#1"/>
    <dgm:cxn modelId="{8FE58BC1-5376-485A-80CB-191151B714F0}" type="presParOf" srcId="{D4F26F12-EF24-4FE6-8EDD-321042AF3239}" destId="{628DB75C-7BDB-4DB0-85B3-BC182C4BF129}" srcOrd="1" destOrd="0" presId="urn:microsoft.com/office/officeart/2005/8/layout/hList7#1"/>
    <dgm:cxn modelId="{18DBB3C7-D5C6-43CF-A21F-4942937A2975}" type="presParOf" srcId="{D4F26F12-EF24-4FE6-8EDD-321042AF3239}" destId="{BB2B6B79-10DE-48A6-8233-FA6BD570F6D5}" srcOrd="2" destOrd="0" presId="urn:microsoft.com/office/officeart/2005/8/layout/hList7#1"/>
    <dgm:cxn modelId="{61E789FE-9AB3-409D-9551-CDB10E2F61B4}" type="presParOf" srcId="{D4F26F12-EF24-4FE6-8EDD-321042AF3239}" destId="{43258E2A-C077-479E-8A66-5AC8F31FF063}" srcOrd="3" destOrd="0" presId="urn:microsoft.com/office/officeart/2005/8/layout/hList7#1"/>
    <dgm:cxn modelId="{7B8DB327-3BE4-4A3F-809D-0B16A731F1D2}" type="presParOf" srcId="{274EDD37-9F72-4390-B165-6FCE4BE05EC6}" destId="{903F3DD8-87D2-4975-978A-AF544D32591A}" srcOrd="3" destOrd="0" presId="urn:microsoft.com/office/officeart/2005/8/layout/hList7#1"/>
    <dgm:cxn modelId="{FCE8DF3B-F400-4AAA-9AA8-623F5A727888}" type="presParOf" srcId="{274EDD37-9F72-4390-B165-6FCE4BE05EC6}" destId="{A7DA1E82-7D06-4880-93AA-65FFA227F130}" srcOrd="4" destOrd="0" presId="urn:microsoft.com/office/officeart/2005/8/layout/hList7#1"/>
    <dgm:cxn modelId="{873BDB88-F546-4CAD-9053-6703BC855AA2}" type="presParOf" srcId="{A7DA1E82-7D06-4880-93AA-65FFA227F130}" destId="{4D654ED1-66D8-476E-BEE7-5038AD328A00}" srcOrd="0" destOrd="0" presId="urn:microsoft.com/office/officeart/2005/8/layout/hList7#1"/>
    <dgm:cxn modelId="{539CF7A3-A697-419A-AA44-E2EEB0C44A11}" type="presParOf" srcId="{A7DA1E82-7D06-4880-93AA-65FFA227F130}" destId="{60DCFB4E-D802-42B3-B6D4-6620F01C56C5}" srcOrd="1" destOrd="0" presId="urn:microsoft.com/office/officeart/2005/8/layout/hList7#1"/>
    <dgm:cxn modelId="{5E6F4E96-A6AB-49B7-AC16-D1542A0C04FD}" type="presParOf" srcId="{A7DA1E82-7D06-4880-93AA-65FFA227F130}" destId="{90D29981-8804-4472-BAB9-D31B5E843DA4}" srcOrd="2" destOrd="0" presId="urn:microsoft.com/office/officeart/2005/8/layout/hList7#1"/>
    <dgm:cxn modelId="{8A396512-B180-4299-B429-F854EE20E01C}" type="presParOf" srcId="{A7DA1E82-7D06-4880-93AA-65FFA227F130}" destId="{74D2CE4D-F39D-488F-887C-3F6289A43087}" srcOrd="3" destOrd="0" presId="urn:microsoft.com/office/officeart/2005/8/layout/hList7#1"/>
    <dgm:cxn modelId="{7CC536C0-E16C-4FAE-A6BB-26CADB443481}" type="presParOf" srcId="{274EDD37-9F72-4390-B165-6FCE4BE05EC6}" destId="{89F2F2C4-22BF-4E32-88D1-675A5FD6B667}" srcOrd="5" destOrd="0" presId="urn:microsoft.com/office/officeart/2005/8/layout/hList7#1"/>
    <dgm:cxn modelId="{82DBAC82-DB4F-4748-85CA-73A4ADE3B8F2}" type="presParOf" srcId="{274EDD37-9F72-4390-B165-6FCE4BE05EC6}" destId="{7CDFA42C-B208-4ED7-AF62-9F6467A6AF08}" srcOrd="6" destOrd="0" presId="urn:microsoft.com/office/officeart/2005/8/layout/hList7#1"/>
    <dgm:cxn modelId="{BCB4C0A7-F686-4531-B2C0-C473EE2E3A92}" type="presParOf" srcId="{7CDFA42C-B208-4ED7-AF62-9F6467A6AF08}" destId="{599463C3-BA1B-4C63-A51F-0341D30B005A}" srcOrd="0" destOrd="0" presId="urn:microsoft.com/office/officeart/2005/8/layout/hList7#1"/>
    <dgm:cxn modelId="{CA68B93D-161B-4EED-9E8A-A94E2FBDDB68}" type="presParOf" srcId="{7CDFA42C-B208-4ED7-AF62-9F6467A6AF08}" destId="{0F8E36F5-57AC-4173-AA91-F352473924E3}" srcOrd="1" destOrd="0" presId="urn:microsoft.com/office/officeart/2005/8/layout/hList7#1"/>
    <dgm:cxn modelId="{1C132FBD-44D2-4629-BD71-E45455BBBE50}" type="presParOf" srcId="{7CDFA42C-B208-4ED7-AF62-9F6467A6AF08}" destId="{A096DD75-4D90-464E-B076-38670A1A4BDA}" srcOrd="2" destOrd="0" presId="urn:microsoft.com/office/officeart/2005/8/layout/hList7#1"/>
    <dgm:cxn modelId="{10F53EED-4945-4523-8287-1B9F7567B5D4}" type="presParOf" srcId="{7CDFA42C-B208-4ED7-AF62-9F6467A6AF08}" destId="{27477F51-D4E5-4366-9AAB-08E224E5C7B1}" srcOrd="3" destOrd="0" presId="urn:microsoft.com/office/officeart/2005/8/layout/hList7#1"/>
    <dgm:cxn modelId="{95B7349B-8BAE-4FED-B001-D00A058611D1}" type="presParOf" srcId="{274EDD37-9F72-4390-B165-6FCE4BE05EC6}" destId="{C73B7C46-2A75-481A-B6FD-D42E328D312B}" srcOrd="7" destOrd="0" presId="urn:microsoft.com/office/officeart/2005/8/layout/hList7#1"/>
    <dgm:cxn modelId="{6BB8CE37-B4C9-4224-AEDC-A9D7A64AFB60}" type="presParOf" srcId="{274EDD37-9F72-4390-B165-6FCE4BE05EC6}" destId="{71F5F7E9-25E1-4392-8ED1-BC93B56C8ED4}" srcOrd="8" destOrd="0" presId="urn:microsoft.com/office/officeart/2005/8/layout/hList7#1"/>
    <dgm:cxn modelId="{B3B6BDB8-A708-472A-8F56-58AFD95DF52F}" type="presParOf" srcId="{71F5F7E9-25E1-4392-8ED1-BC93B56C8ED4}" destId="{EC96C7AD-4DFA-4493-97AD-0821899BA04C}" srcOrd="0" destOrd="0" presId="urn:microsoft.com/office/officeart/2005/8/layout/hList7#1"/>
    <dgm:cxn modelId="{5E7D7EA1-2D54-4035-9646-E66D032F7A20}" type="presParOf" srcId="{71F5F7E9-25E1-4392-8ED1-BC93B56C8ED4}" destId="{02C7A3E9-BECF-4D33-9CF8-A2523E44147F}" srcOrd="1" destOrd="0" presId="urn:microsoft.com/office/officeart/2005/8/layout/hList7#1"/>
    <dgm:cxn modelId="{412A537A-8E2D-4950-B12E-08C2A66E532F}" type="presParOf" srcId="{71F5F7E9-25E1-4392-8ED1-BC93B56C8ED4}" destId="{71C8D38E-157A-4AD0-957C-5726F5AC5A58}" srcOrd="2" destOrd="0" presId="urn:microsoft.com/office/officeart/2005/8/layout/hList7#1"/>
    <dgm:cxn modelId="{C022CC54-54E1-4EE2-844F-4ACCA90DD368}" type="presParOf" srcId="{71F5F7E9-25E1-4392-8ED1-BC93B56C8ED4}" destId="{A50F4898-47D8-4B1F-9A33-7DEEE86D0DE2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C3D04C-61BD-4028-BAF3-94880A64E1BD}">
      <dsp:nvSpPr>
        <dsp:cNvPr id="0" name=""/>
        <dsp:cNvSpPr/>
      </dsp:nvSpPr>
      <dsp:spPr>
        <a:xfrm>
          <a:off x="1648658" y="0"/>
          <a:ext cx="1561110" cy="3631758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FFFF00"/>
              </a:solidFill>
              <a:latin typeface="Arial Narrow" panose="020B0606020202030204" pitchFamily="34" charset="0"/>
              <a:ea typeface="+mn-ea"/>
              <a:cs typeface="+mn-cs"/>
            </a:rPr>
            <a:t>Institutions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Specialization and optimization </a:t>
          </a:r>
          <a:endParaRPr lang="ms-MY" sz="2400" b="1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1648658" y="1452703"/>
        <a:ext cx="1561110" cy="1452703"/>
      </dsp:txXfrm>
    </dsp:sp>
    <dsp:sp modelId="{069EE0DD-3B55-43E5-A944-122559E0787F}">
      <dsp:nvSpPr>
        <dsp:cNvPr id="0" name=""/>
        <dsp:cNvSpPr/>
      </dsp:nvSpPr>
      <dsp:spPr>
        <a:xfrm>
          <a:off x="1800204" y="216018"/>
          <a:ext cx="1209375" cy="120937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B4EC35F-C7F1-4107-BB84-5DDB449CF0D0}">
      <dsp:nvSpPr>
        <dsp:cNvPr id="0" name=""/>
        <dsp:cNvSpPr/>
      </dsp:nvSpPr>
      <dsp:spPr>
        <a:xfrm>
          <a:off x="3256602" y="0"/>
          <a:ext cx="1561110" cy="3631758"/>
        </a:xfrm>
        <a:prstGeom prst="roundRect">
          <a:avLst>
            <a:gd name="adj" fmla="val 10000"/>
          </a:avLst>
        </a:prstGeom>
        <a:solidFill>
          <a:srgbClr val="9BBB59">
            <a:lumMod val="5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solidFill>
                <a:srgbClr val="FFFF00"/>
              </a:solidFill>
              <a:latin typeface="Arial Narrow" panose="020B0606020202030204" pitchFamily="34" charset="0"/>
              <a:ea typeface="+mn-ea"/>
              <a:cs typeface="+mn-cs"/>
            </a:rPr>
            <a:t>Programme</a:t>
          </a:r>
          <a:endParaRPr lang="en-US" sz="2000" b="1" kern="1200" dirty="0" smtClean="0">
            <a:solidFill>
              <a:srgbClr val="FFFF00"/>
            </a:solidFill>
            <a:latin typeface="Arial Narrow" panose="020B0606020202030204" pitchFamily="34" charset="0"/>
            <a:ea typeface="+mn-ea"/>
            <a:cs typeface="+mn-cs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Industry compliance and high employability</a:t>
          </a:r>
          <a:endParaRPr lang="ms-MY" sz="2000" b="1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3256602" y="1452703"/>
        <a:ext cx="1561110" cy="1452703"/>
      </dsp:txXfrm>
    </dsp:sp>
    <dsp:sp modelId="{43258E2A-C077-479E-8A66-5AC8F31FF063}">
      <dsp:nvSpPr>
        <dsp:cNvPr id="0" name=""/>
        <dsp:cNvSpPr/>
      </dsp:nvSpPr>
      <dsp:spPr>
        <a:xfrm>
          <a:off x="3384372" y="216018"/>
          <a:ext cx="1209375" cy="120937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D654ED1-66D8-476E-BEE7-5038AD328A00}">
      <dsp:nvSpPr>
        <dsp:cNvPr id="0" name=""/>
        <dsp:cNvSpPr/>
      </dsp:nvSpPr>
      <dsp:spPr>
        <a:xfrm>
          <a:off x="4864546" y="0"/>
          <a:ext cx="1561110" cy="3631758"/>
        </a:xfrm>
        <a:prstGeom prst="roundRect">
          <a:avLst>
            <a:gd name="adj" fmla="val 10000"/>
          </a:avLst>
        </a:prstGeom>
        <a:solidFill>
          <a:srgbClr val="F79646">
            <a:lumMod val="5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FFFF00"/>
              </a:solidFill>
              <a:latin typeface="Arial Narrow" panose="020B0606020202030204" pitchFamily="34" charset="0"/>
              <a:ea typeface="+mn-ea"/>
              <a:cs typeface="+mn-cs"/>
            </a:rPr>
            <a:t>Instructor / Lecturers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Highly skilled and better delivery</a:t>
          </a:r>
          <a:endParaRPr lang="ms-MY" sz="1800" b="1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4864546" y="1452703"/>
        <a:ext cx="1561110" cy="1452703"/>
      </dsp:txXfrm>
    </dsp:sp>
    <dsp:sp modelId="{74D2CE4D-F39D-488F-887C-3F6289A43087}">
      <dsp:nvSpPr>
        <dsp:cNvPr id="0" name=""/>
        <dsp:cNvSpPr/>
      </dsp:nvSpPr>
      <dsp:spPr>
        <a:xfrm>
          <a:off x="5040558" y="144012"/>
          <a:ext cx="1209375" cy="1209375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99463C3-BA1B-4C63-A51F-0341D30B005A}">
      <dsp:nvSpPr>
        <dsp:cNvPr id="0" name=""/>
        <dsp:cNvSpPr/>
      </dsp:nvSpPr>
      <dsp:spPr>
        <a:xfrm>
          <a:off x="84487" y="0"/>
          <a:ext cx="1561110" cy="3631758"/>
        </a:xfrm>
        <a:prstGeom prst="roundRect">
          <a:avLst>
            <a:gd name="adj" fmla="val 10000"/>
          </a:avLst>
        </a:prstGeom>
        <a:solidFill>
          <a:srgbClr val="C0504D">
            <a:lumMod val="5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FFFF00"/>
              </a:solidFill>
              <a:latin typeface="Arial Narrow" panose="020B0606020202030204" pitchFamily="34" charset="0"/>
              <a:ea typeface="+mn-ea"/>
              <a:cs typeface="+mn-cs"/>
            </a:rPr>
            <a:t>Public (Students)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Clear educations pathways and employment with better income</a:t>
          </a:r>
          <a:endParaRPr lang="ms-MY" sz="1400" b="1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84487" y="1452703"/>
        <a:ext cx="1561110" cy="1452703"/>
      </dsp:txXfrm>
    </dsp:sp>
    <dsp:sp modelId="{27477F51-D4E5-4366-9AAB-08E224E5C7B1}">
      <dsp:nvSpPr>
        <dsp:cNvPr id="0" name=""/>
        <dsp:cNvSpPr/>
      </dsp:nvSpPr>
      <dsp:spPr>
        <a:xfrm>
          <a:off x="288034" y="144012"/>
          <a:ext cx="1209375" cy="1209375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C96C7AD-4DFA-4493-97AD-0821899BA04C}">
      <dsp:nvSpPr>
        <dsp:cNvPr id="0" name=""/>
        <dsp:cNvSpPr/>
      </dsp:nvSpPr>
      <dsp:spPr>
        <a:xfrm>
          <a:off x="6431777" y="0"/>
          <a:ext cx="1561110" cy="3631758"/>
        </a:xfrm>
        <a:prstGeom prst="roundRect">
          <a:avLst>
            <a:gd name="adj" fmla="val 10000"/>
          </a:avLst>
        </a:prstGeom>
        <a:solidFill>
          <a:srgbClr val="EEECE1">
            <a:lumMod val="1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FFFF00"/>
              </a:solidFill>
              <a:latin typeface="Arial Narrow" panose="020B0606020202030204" pitchFamily="34" charset="0"/>
              <a:ea typeface="+mn-ea"/>
              <a:cs typeface="+mn-cs"/>
            </a:rPr>
            <a:t>Industry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Better engagement with Institutions</a:t>
          </a:r>
          <a:endParaRPr lang="ms-MY" sz="16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6431777" y="1452703"/>
        <a:ext cx="1561110" cy="1452703"/>
      </dsp:txXfrm>
    </dsp:sp>
    <dsp:sp modelId="{A50F4898-47D8-4B1F-9A33-7DEEE86D0DE2}">
      <dsp:nvSpPr>
        <dsp:cNvPr id="0" name=""/>
        <dsp:cNvSpPr/>
      </dsp:nvSpPr>
      <dsp:spPr>
        <a:xfrm>
          <a:off x="6624733" y="144012"/>
          <a:ext cx="1209375" cy="1209375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4B03037-4C05-4A2B-B018-DAB2E2B0305F}">
      <dsp:nvSpPr>
        <dsp:cNvPr id="0" name=""/>
        <dsp:cNvSpPr/>
      </dsp:nvSpPr>
      <dsp:spPr>
        <a:xfrm>
          <a:off x="1018698" y="2905406"/>
          <a:ext cx="5955491" cy="544763"/>
        </a:xfrm>
        <a:prstGeom prst="leftRightArrow">
          <a:avLst/>
        </a:prstGeom>
        <a:solidFill>
          <a:srgbClr val="4BACC6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55C344-0A7D-4D84-8C7C-694876397446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B804D1-D0DC-44AE-B27C-C0030E875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181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95766" y="4240347"/>
            <a:ext cx="5739114" cy="4114800"/>
          </a:xfrm>
        </p:spPr>
        <p:txBody>
          <a:bodyPr/>
          <a:lstStyle/>
          <a:p>
            <a:pPr algn="just"/>
            <a:r>
              <a:rPr lang="en-US" sz="1400" dirty="0" smtClean="0"/>
              <a:t>Tan Sri Chairperson and Members of meeting,</a:t>
            </a:r>
          </a:p>
          <a:p>
            <a:pPr algn="just"/>
            <a:endParaRPr lang="en-US" sz="800" dirty="0"/>
          </a:p>
          <a:p>
            <a:pPr algn="just"/>
            <a:r>
              <a:rPr lang="en-US" sz="1400" dirty="0" smtClean="0"/>
              <a:t>This slide  share an overview of TEVT Providers while focusing on Public Skills Training Institution</a:t>
            </a:r>
          </a:p>
          <a:p>
            <a:pPr algn="just"/>
            <a:endParaRPr lang="en-US" sz="800" dirty="0" smtClean="0"/>
          </a:p>
          <a:p>
            <a:pPr algn="just"/>
            <a:r>
              <a:rPr lang="en-US" sz="1400" dirty="0" smtClean="0"/>
              <a:t>Currently, there are more than 1,000 institutions offering TEVT education, of which  51% are Public Skills Training Centre, with 212,000 student enroll in 2013.</a:t>
            </a:r>
          </a:p>
          <a:p>
            <a:pPr algn="just"/>
            <a:endParaRPr lang="en-US" sz="800" dirty="0"/>
          </a:p>
          <a:p>
            <a:pPr algn="just"/>
            <a:r>
              <a:rPr lang="en-US" sz="1400" dirty="0"/>
              <a:t>Overall, there are </a:t>
            </a:r>
            <a:r>
              <a:rPr lang="en-US" sz="1400" dirty="0" smtClean="0"/>
              <a:t>506 Public Skills Training Institutions under 7 Federal Ministries  offering TEVT educations with different curricular and standards offering about 356 program at different level and from various field of study.  For Example : </a:t>
            </a:r>
            <a:r>
              <a:rPr lang="en-US" sz="1400" dirty="0"/>
              <a:t>Electrical &amp; </a:t>
            </a:r>
            <a:r>
              <a:rPr lang="en-US" sz="1400" dirty="0" smtClean="0"/>
              <a:t>electronic, Manufacturing, Construction, Automotive, Agriculture, Oil </a:t>
            </a:r>
            <a:r>
              <a:rPr lang="en-US" sz="1400" dirty="0"/>
              <a:t>and </a:t>
            </a:r>
            <a:r>
              <a:rPr lang="en-US" sz="1400" dirty="0" smtClean="0"/>
              <a:t>Gas, Textile, Hospitality, ICT, Culinary, Civil Engineering, Welding </a:t>
            </a:r>
            <a:r>
              <a:rPr lang="en-US" sz="1400" dirty="0"/>
              <a:t>and Metal </a:t>
            </a:r>
            <a:r>
              <a:rPr lang="en-US" sz="1400" dirty="0" smtClean="0"/>
              <a:t>Fabrication, Aviation and etc.</a:t>
            </a:r>
            <a:endParaRPr lang="en-US" sz="1400" dirty="0"/>
          </a:p>
          <a:p>
            <a:pPr algn="just"/>
            <a:endParaRPr lang="en-US" sz="800" dirty="0" smtClean="0"/>
          </a:p>
          <a:p>
            <a:pPr algn="just"/>
            <a:r>
              <a:rPr lang="en-US" sz="1400" dirty="0" smtClean="0"/>
              <a:t>There are 2 agency </a:t>
            </a:r>
            <a:r>
              <a:rPr lang="en-US" sz="1400" dirty="0" err="1" smtClean="0"/>
              <a:t>accreditate</a:t>
            </a:r>
            <a:r>
              <a:rPr lang="en-US" sz="1400" dirty="0" smtClean="0"/>
              <a:t> and regulate TEVT Sectors namely, Malaysian Qualification Agency  (MQA) and Department of Skills Development (DSD)</a:t>
            </a:r>
          </a:p>
          <a:p>
            <a:pPr algn="just"/>
            <a:endParaRPr lang="en-US" sz="800" dirty="0"/>
          </a:p>
          <a:p>
            <a:pPr algn="just"/>
            <a:r>
              <a:rPr lang="en-US" sz="1400" dirty="0" smtClean="0"/>
              <a:t>Government allocated  at least RM2.1 Billion to operate all  this Institutions</a:t>
            </a:r>
          </a:p>
          <a:p>
            <a:pPr algn="just"/>
            <a:endParaRPr lang="en-US" sz="1400" dirty="0"/>
          </a:p>
          <a:p>
            <a:pPr algn="just"/>
            <a:endParaRPr lang="en-US" sz="1400" dirty="0" smtClean="0"/>
          </a:p>
          <a:p>
            <a:pPr algn="just"/>
            <a:endParaRPr lang="en-US" sz="1400" dirty="0"/>
          </a:p>
          <a:p>
            <a:pPr algn="just"/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6C1D5-FB90-4B98-A296-EC820DA61D61}" type="slidenum">
              <a:rPr lang="ms-MY" smtClean="0">
                <a:solidFill>
                  <a:prstClr val="black"/>
                </a:solidFill>
              </a:rPr>
              <a:pPr/>
              <a:t>13</a:t>
            </a:fld>
            <a:endParaRPr lang="ms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696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59884" y="4107685"/>
            <a:ext cx="6465585" cy="4908474"/>
          </a:xfrm>
        </p:spPr>
        <p:txBody>
          <a:bodyPr>
            <a:noAutofit/>
          </a:bodyPr>
          <a:lstStyle/>
          <a:p>
            <a:r>
              <a:rPr lang="en-GB" sz="1300" dirty="0" smtClean="0"/>
              <a:t>Honourable Dato’ Sri,</a:t>
            </a:r>
          </a:p>
          <a:p>
            <a:endParaRPr lang="en-GB" sz="1300" dirty="0" smtClean="0"/>
          </a:p>
          <a:p>
            <a:r>
              <a:rPr lang="en-GB" sz="1300" dirty="0" smtClean="0"/>
              <a:t>Under Skills Training, currently we have more than 1000  Skills Training Institute of which 51% are Public  Skills Training Institute, under 6 Ministries, offering variety of programs, from Certificate level  up  to Advanced Diploma. As for 2014, about RM2.1 Billion under OE has been allocated to run these Institutions.</a:t>
            </a:r>
          </a:p>
          <a:p>
            <a:endParaRPr lang="en-GB" sz="1300" dirty="0" smtClean="0"/>
          </a:p>
          <a:p>
            <a:r>
              <a:rPr lang="en-GB" sz="1300" dirty="0" smtClean="0"/>
              <a:t>Under this Skills Training initiative of NBOS, all 506  Public Skills Training Institute will be audited to rationalised their course offering. </a:t>
            </a:r>
          </a:p>
          <a:p>
            <a:endParaRPr lang="en-GB" sz="1300" dirty="0" smtClean="0"/>
          </a:p>
          <a:p>
            <a:r>
              <a:rPr lang="en-GB" sz="1300" dirty="0" smtClean="0"/>
              <a:t>This audit exercise is a joint effort between EPU and Malaysian Qualifications Agency (MQA) under MOE and Department of Skills Development  (DSD) under MOHR. </a:t>
            </a:r>
          </a:p>
          <a:p>
            <a:endParaRPr lang="en-GB" sz="1300" dirty="0" smtClean="0"/>
          </a:p>
          <a:p>
            <a:r>
              <a:rPr lang="en-GB" sz="1300" dirty="0" smtClean="0"/>
              <a:t>Implementation process for auditing exercise will involve three main tasks;</a:t>
            </a:r>
          </a:p>
          <a:p>
            <a:pPr marL="228600" indent="-228600">
              <a:buAutoNum type="arabicPeriod"/>
            </a:pPr>
            <a:r>
              <a:rPr lang="en-GB" sz="1300" dirty="0" smtClean="0"/>
              <a:t>Developing the standard audit template using NBOS approach; i.e. Eliminate, Raise, Reduce and Create.</a:t>
            </a:r>
          </a:p>
          <a:p>
            <a:pPr marL="228600" indent="-228600">
              <a:buAutoNum type="arabicPeriod"/>
            </a:pPr>
            <a:r>
              <a:rPr lang="en-GB" sz="1300" dirty="0" smtClean="0"/>
              <a:t>Physical auditing exercise will be carried out on 506 Institutes by MQA and DSD with the assistance of 3</a:t>
            </a:r>
            <a:r>
              <a:rPr lang="en-GB" sz="1300" baseline="30000" dirty="0" smtClean="0"/>
              <a:t>rd</a:t>
            </a:r>
            <a:r>
              <a:rPr lang="en-GB" sz="1300" dirty="0" smtClean="0"/>
              <a:t> party. EPU is suggesting the appointment of consultants to ensure the independency and reliability of the auditing.</a:t>
            </a:r>
          </a:p>
          <a:p>
            <a:pPr marL="228600" indent="-228600">
              <a:buAutoNum type="arabicPeriod"/>
            </a:pPr>
            <a:r>
              <a:rPr lang="en-GB" sz="1300" dirty="0" smtClean="0"/>
              <a:t>Audit report will be presented by industry sector, such as E&amp;E, Tourism, Retail, Healthcare and Education (Early Childhood) based on NKEA sector.</a:t>
            </a:r>
          </a:p>
          <a:p>
            <a:endParaRPr lang="en-GB" sz="1300" dirty="0" smtClean="0"/>
          </a:p>
          <a:p>
            <a:r>
              <a:rPr lang="en-GB" sz="1300" dirty="0" smtClean="0"/>
              <a:t>By having this initiatives, we hope that the Skills Training programmes will meet the industry demand and requirements in providing quality human capital to support our economic transformation. </a:t>
            </a:r>
            <a:endParaRPr lang="en-GB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6C1D5-FB90-4B98-A296-EC820DA61D61}" type="slidenum">
              <a:rPr lang="ms-MY" smtClean="0">
                <a:solidFill>
                  <a:prstClr val="black"/>
                </a:solidFill>
              </a:rPr>
              <a:pPr/>
              <a:t>16</a:t>
            </a:fld>
            <a:endParaRPr lang="ms-MY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563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FB5CF-A5FD-47D2-9AC4-CDAE9E13B363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A6B5-613D-46F7-8C00-1335EAFAA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94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FB5CF-A5FD-47D2-9AC4-CDAE9E13B363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A6B5-613D-46F7-8C00-1335EAFAA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77794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FA20-4712-42CD-8A46-F7F329A903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E95C-4637-421C-90BB-FC73A27ED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91532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FA20-4712-42CD-8A46-F7F329A903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E95C-4637-421C-90BB-FC73A27ED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0323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FA20-4712-42CD-8A46-F7F329A903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E95C-4637-421C-90BB-FC73A27ED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08629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FA20-4712-42CD-8A46-F7F329A903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E95C-4637-421C-90BB-FC73A27ED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91469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FA20-4712-42CD-8A46-F7F329A903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E95C-4637-421C-90BB-FC73A27ED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60614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FA20-4712-42CD-8A46-F7F329A903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E95C-4637-421C-90BB-FC73A27ED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41129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FA20-4712-42CD-8A46-F7F329A903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E95C-4637-421C-90BB-FC73A27ED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75835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FA20-4712-42CD-8A46-F7F329A903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E95C-4637-421C-90BB-FC73A27ED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96553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FA20-4712-42CD-8A46-F7F329A903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E95C-4637-421C-90BB-FC73A27ED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17482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FA20-4712-42CD-8A46-F7F329A903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E95C-4637-421C-90BB-FC73A27ED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03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FB5CF-A5FD-47D2-9AC4-CDAE9E13B363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A6B5-613D-46F7-8C00-1335EAFAA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06995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FA20-4712-42CD-8A46-F7F329A903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E95C-4637-421C-90BB-FC73A27ED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48955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FA20-4712-42CD-8A46-F7F329A903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E95C-4637-421C-90BB-FC73A27ED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20970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FA20-4712-42CD-8A46-F7F329A903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E95C-4637-421C-90BB-FC73A27ED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24770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FA20-4712-42CD-8A46-F7F329A903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E95C-4637-421C-90BB-FC73A27ED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7246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FA20-4712-42CD-8A46-F7F329A903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E95C-4637-421C-90BB-FC73A27ED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5035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FA20-4712-42CD-8A46-F7F329A903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E95C-4637-421C-90BB-FC73A27ED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90099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FA20-4712-42CD-8A46-F7F329A903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E95C-4637-421C-90BB-FC73A27ED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96538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FA20-4712-42CD-8A46-F7F329A903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E95C-4637-421C-90BB-FC73A27ED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40770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FA20-4712-42CD-8A46-F7F329A903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E95C-4637-421C-90BB-FC73A27ED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94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FA20-4712-42CD-8A46-F7F329A903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E95C-4637-421C-90BB-FC73A27ED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008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A3C42-76D8-4A8A-B382-70DAFA0D074B}" type="datetime1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16/12/2014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9F20B-83B5-46C2-AA52-A367737B3F40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02638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FA20-4712-42CD-8A46-F7F329A903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E95C-4637-421C-90BB-FC73A27ED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20305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FA20-4712-42CD-8A46-F7F329A903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E95C-4637-421C-90BB-FC73A27ED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72716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FA20-4712-42CD-8A46-F7F329A903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E95C-4637-421C-90BB-FC73A27ED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0741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FA20-4712-42CD-8A46-F7F329A903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E95C-4637-421C-90BB-FC73A27ED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47753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FA20-4712-42CD-8A46-F7F329A903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E95C-4637-421C-90BB-FC73A27ED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46545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FA20-4712-42CD-8A46-F7F329A903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E95C-4637-421C-90BB-FC73A27ED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52323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FA20-4712-42CD-8A46-F7F329A903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E95C-4637-421C-90BB-FC73A27ED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03992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FA20-4712-42CD-8A46-F7F329A903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E95C-4637-421C-90BB-FC73A27ED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221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FA20-4712-42CD-8A46-F7F329A903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E95C-4637-421C-90BB-FC73A27ED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01014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FA20-4712-42CD-8A46-F7F329A903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E95C-4637-421C-90BB-FC73A27ED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186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5237-5B15-4960-BA5E-872407F994AE}" type="datetime1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16/12/2014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9F20B-83B5-46C2-AA52-A367737B3F40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5344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FA20-4712-42CD-8A46-F7F329A903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E95C-4637-421C-90BB-FC73A27ED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19885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FA20-4712-42CD-8A46-F7F329A903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E95C-4637-421C-90BB-FC73A27ED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92993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FA20-4712-42CD-8A46-F7F329A903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E95C-4637-421C-90BB-FC73A27ED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02847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FA20-4712-42CD-8A46-F7F329A903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E95C-4637-421C-90BB-FC73A27ED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13687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FA20-4712-42CD-8A46-F7F329A903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E95C-4637-421C-90BB-FC73A27ED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64217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FA20-4712-42CD-8A46-F7F329A903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E95C-4637-421C-90BB-FC73A27ED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34685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FA20-4712-42CD-8A46-F7F329A903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E95C-4637-421C-90BB-FC73A27ED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2940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FA20-4712-42CD-8A46-F7F329A903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E95C-4637-421C-90BB-FC73A27ED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06613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FA20-4712-42CD-8A46-F7F329A903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E95C-4637-421C-90BB-FC73A27ED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85925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FA20-4712-42CD-8A46-F7F329A903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E95C-4637-421C-90BB-FC73A27ED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3783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56A27-3261-4D57-BD54-2D1EABFCC452}" type="datetime1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16/12/2014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9F20B-83B5-46C2-AA52-A367737B3F40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35760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FA20-4712-42CD-8A46-F7F329A903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E95C-4637-421C-90BB-FC73A27ED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57177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FA20-4712-42CD-8A46-F7F329A903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E95C-4637-421C-90BB-FC73A27ED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48373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FA20-4712-42CD-8A46-F7F329A903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E95C-4637-421C-90BB-FC73A27ED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13951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FA20-4712-42CD-8A46-F7F329A903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E95C-4637-421C-90BB-FC73A27ED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74874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FA20-4712-42CD-8A46-F7F329A903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E95C-4637-421C-90BB-FC73A27ED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4816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FA20-4712-42CD-8A46-F7F329A903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E95C-4637-421C-90BB-FC73A27ED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28200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FA20-4712-42CD-8A46-F7F329A903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E95C-4637-421C-90BB-FC73A27ED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23187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FA20-4712-42CD-8A46-F7F329A903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E95C-4637-421C-90BB-FC73A27ED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69268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FA20-4712-42CD-8A46-F7F329A903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E95C-4637-421C-90BB-FC73A27ED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93138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FA20-4712-42CD-8A46-F7F329A903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E95C-4637-421C-90BB-FC73A27ED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2625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10CA4-D280-4E9F-A664-7975881FED54}" type="datetime1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16/12/2014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9F20B-83B5-46C2-AA52-A367737B3F40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40699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FA20-4712-42CD-8A46-F7F329A903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E95C-4637-421C-90BB-FC73A27ED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26329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FA20-4712-42CD-8A46-F7F329A903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E95C-4637-421C-90BB-FC73A27ED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41442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FA20-4712-42CD-8A46-F7F329A903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E95C-4637-421C-90BB-FC73A27ED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69545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FA20-4712-42CD-8A46-F7F329A903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E95C-4637-421C-90BB-FC73A27ED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9402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FA20-4712-42CD-8A46-F7F329A903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E95C-4637-421C-90BB-FC73A27ED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49987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FA20-4712-42CD-8A46-F7F329A903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E95C-4637-421C-90BB-FC73A27ED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48687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FA20-4712-42CD-8A46-F7F329A903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E95C-4637-421C-90BB-FC73A27ED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71485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FA20-4712-42CD-8A46-F7F329A903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E95C-4637-421C-90BB-FC73A27ED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91231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FA20-4712-42CD-8A46-F7F329A903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E95C-4637-421C-90BB-FC73A27ED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19001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FA20-4712-42CD-8A46-F7F329A903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E95C-4637-421C-90BB-FC73A27ED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982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E072F-1F4E-4507-A58A-C442A3B6F5A6}" type="datetime1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16/12/2014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9F20B-83B5-46C2-AA52-A367737B3F40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02062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FA20-4712-42CD-8A46-F7F329A903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E95C-4637-421C-90BB-FC73A27ED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90450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FA20-4712-42CD-8A46-F7F329A903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E95C-4637-421C-90BB-FC73A27ED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27609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FA20-4712-42CD-8A46-F7F329A903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E95C-4637-421C-90BB-FC73A27ED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25393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FA20-4712-42CD-8A46-F7F329A903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E95C-4637-421C-90BB-FC73A27ED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29363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FA20-4712-42CD-8A46-F7F329A903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E95C-4637-421C-90BB-FC73A27ED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09715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FA20-4712-42CD-8A46-F7F329A903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E95C-4637-421C-90BB-FC73A27ED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70153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FA20-4712-42CD-8A46-F7F329A903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E95C-4637-421C-90BB-FC73A27ED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7531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FA20-4712-42CD-8A46-F7F329A903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E95C-4637-421C-90BB-FC73A27ED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564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FA20-4712-42CD-8A46-F7F329A903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E95C-4637-421C-90BB-FC73A27ED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88823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FA20-4712-42CD-8A46-F7F329A903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E95C-4637-421C-90BB-FC73A27ED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7249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04F30-C443-4288-9889-427A03EA46A4}" type="datetime1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16/12/2014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90950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FA20-4712-42CD-8A46-F7F329A903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E95C-4637-421C-90BB-FC73A27ED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06798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FA20-4712-42CD-8A46-F7F329A903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E95C-4637-421C-90BB-FC73A27ED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08083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FA20-4712-42CD-8A46-F7F329A903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E95C-4637-421C-90BB-FC73A27ED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11212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FA20-4712-42CD-8A46-F7F329A903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E95C-4637-421C-90BB-FC73A27ED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09540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FA20-4712-42CD-8A46-F7F329A903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E95C-4637-421C-90BB-FC73A27ED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02267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FA20-4712-42CD-8A46-F7F329A903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E95C-4637-421C-90BB-FC73A27ED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62392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FA20-4712-42CD-8A46-F7F329A903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E95C-4637-421C-90BB-FC73A27ED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06526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FA20-4712-42CD-8A46-F7F329A903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E95C-4637-421C-90BB-FC73A27ED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84940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FA20-4712-42CD-8A46-F7F329A903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E95C-4637-421C-90BB-FC73A27ED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4834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FA20-4712-42CD-8A46-F7F329A903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E95C-4637-421C-90BB-FC73A27ED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8495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8602B-7283-4117-BA02-C8E89DBF578B}" type="datetime1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16/12/2014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9F20B-83B5-46C2-AA52-A367737B3F40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45540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FA20-4712-42CD-8A46-F7F329A903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E95C-4637-421C-90BB-FC73A27ED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8763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FA20-4712-42CD-8A46-F7F329A903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E95C-4637-421C-90BB-FC73A27ED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535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FA20-4712-42CD-8A46-F7F329A903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E95C-4637-421C-90BB-FC73A27ED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21788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FA20-4712-42CD-8A46-F7F329A903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E95C-4637-421C-90BB-FC73A27ED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15624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FA20-4712-42CD-8A46-F7F329A903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E95C-4637-421C-90BB-FC73A27ED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57102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FA20-4712-42CD-8A46-F7F329A903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E95C-4637-421C-90BB-FC73A27ED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06063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FA20-4712-42CD-8A46-F7F329A903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E95C-4637-421C-90BB-FC73A27ED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139268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FA20-4712-42CD-8A46-F7F329A903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E95C-4637-421C-90BB-FC73A27ED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08306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FA20-4712-42CD-8A46-F7F329A903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E95C-4637-421C-90BB-FC73A27ED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86717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FA20-4712-42CD-8A46-F7F329A903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E95C-4637-421C-90BB-FC73A27ED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9500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4E1A2-1F38-4FCB-B90E-38D0B4DCD104}" type="datetime1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16/12/2014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9F20B-83B5-46C2-AA52-A367737B3F40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910220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FA20-4712-42CD-8A46-F7F329A903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E95C-4637-421C-90BB-FC73A27ED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55683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FA20-4712-42CD-8A46-F7F329A903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E95C-4637-421C-90BB-FC73A27ED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205404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FA20-4712-42CD-8A46-F7F329A903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E95C-4637-421C-90BB-FC73A27ED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455571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FA20-4712-42CD-8A46-F7F329A903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E95C-4637-421C-90BB-FC73A27ED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721449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FA20-4712-42CD-8A46-F7F329A903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E95C-4637-421C-90BB-FC73A27ED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85138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FA20-4712-42CD-8A46-F7F329A903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E95C-4637-421C-90BB-FC73A27ED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64634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FA20-4712-42CD-8A46-F7F329A903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E95C-4637-421C-90BB-FC73A27ED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993130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FA20-4712-42CD-8A46-F7F329A903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E95C-4637-421C-90BB-FC73A27ED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64073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FA20-4712-42CD-8A46-F7F329A903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E95C-4637-421C-90BB-FC73A27ED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734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FB5CF-A5FD-47D2-9AC4-CDAE9E13B363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A6B5-613D-46F7-8C00-1335EAFAA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3791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2B894-DC00-4B39-B019-646CC9C6E580}" type="datetime1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16/12/2014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9F20B-83B5-46C2-AA52-A367737B3F40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408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FC22-CDAE-4F6D-B916-CBE87159208D}" type="datetime1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16/12/2014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9F20B-83B5-46C2-AA52-A367737B3F40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7724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A89F0-0746-4DBF-9EE3-EE463F4474CE}" type="datetime1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16/12/2014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9F20B-83B5-46C2-AA52-A367737B3F40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6688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A3C42-76D8-4A8A-B382-70DAFA0D074B}" type="datetime1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16/12/2014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9F20B-83B5-46C2-AA52-A367737B3F40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7218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5237-5B15-4960-BA5E-872407F994AE}" type="datetime1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16/12/2014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9F20B-83B5-46C2-AA52-A367737B3F40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4034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56A27-3261-4D57-BD54-2D1EABFCC452}" type="datetime1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16/12/2014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9F20B-83B5-46C2-AA52-A367737B3F40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9340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10CA4-D280-4E9F-A664-7975881FED54}" type="datetime1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16/12/2014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9F20B-83B5-46C2-AA52-A367737B3F40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9657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E072F-1F4E-4507-A58A-C442A3B6F5A6}" type="datetime1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16/12/2014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9F20B-83B5-46C2-AA52-A367737B3F40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3173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04F30-C443-4288-9889-427A03EA46A4}" type="datetime1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16/12/2014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7076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8602B-7283-4117-BA02-C8E89DBF578B}" type="datetime1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16/12/2014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9F20B-83B5-46C2-AA52-A367737B3F40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530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FB5CF-A5FD-47D2-9AC4-CDAE9E13B363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A6B5-613D-46F7-8C00-1335EAFAA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5541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4E1A2-1F38-4FCB-B90E-38D0B4DCD104}" type="datetime1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16/12/2014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9F20B-83B5-46C2-AA52-A367737B3F40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416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2B894-DC00-4B39-B019-646CC9C6E580}" type="datetime1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16/12/2014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9F20B-83B5-46C2-AA52-A367737B3F40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5250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FC22-CDAE-4F6D-B916-CBE87159208D}" type="datetime1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16/12/2014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9F20B-83B5-46C2-AA52-A367737B3F40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105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A89F0-0746-4DBF-9EE3-EE463F4474CE}" type="datetime1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16/12/2014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9F20B-83B5-46C2-AA52-A367737B3F40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7508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A3C42-76D8-4A8A-B382-70DAFA0D074B}" type="datetime1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16/12/2014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9F20B-83B5-46C2-AA52-A367737B3F40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2233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5237-5B15-4960-BA5E-872407F994AE}" type="datetime1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16/12/2014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9F20B-83B5-46C2-AA52-A367737B3F40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2500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56A27-3261-4D57-BD54-2D1EABFCC452}" type="datetime1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16/12/2014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9F20B-83B5-46C2-AA52-A367737B3F40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0737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10CA4-D280-4E9F-A664-7975881FED54}" type="datetime1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16/12/2014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9F20B-83B5-46C2-AA52-A367737B3F40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698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E072F-1F4E-4507-A58A-C442A3B6F5A6}" type="datetime1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16/12/2014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9F20B-83B5-46C2-AA52-A367737B3F40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9770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04F30-C443-4288-9889-427A03EA46A4}" type="datetime1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16/12/2014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798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FB5CF-A5FD-47D2-9AC4-CDAE9E13B363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A6B5-613D-46F7-8C00-1335EAFAA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7079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8602B-7283-4117-BA02-C8E89DBF578B}" type="datetime1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16/12/2014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9F20B-83B5-46C2-AA52-A367737B3F40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1317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4E1A2-1F38-4FCB-B90E-38D0B4DCD104}" type="datetime1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16/12/2014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9F20B-83B5-46C2-AA52-A367737B3F40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3369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2B894-DC00-4B39-B019-646CC9C6E580}" type="datetime1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16/12/2014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9F20B-83B5-46C2-AA52-A367737B3F40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2492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FC22-CDAE-4F6D-B916-CBE87159208D}" type="datetime1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16/12/2014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9F20B-83B5-46C2-AA52-A367737B3F40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1691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A89F0-0746-4DBF-9EE3-EE463F4474CE}" type="datetime1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16/12/2014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9F20B-83B5-46C2-AA52-A367737B3F40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1274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A3C42-76D8-4A8A-B382-70DAFA0D074B}" type="datetime1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16/12/2014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9F20B-83B5-46C2-AA52-A367737B3F40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8728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5237-5B15-4960-BA5E-872407F994AE}" type="datetime1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16/12/2014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9F20B-83B5-46C2-AA52-A367737B3F40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2187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56A27-3261-4D57-BD54-2D1EABFCC452}" type="datetime1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16/12/2014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9F20B-83B5-46C2-AA52-A367737B3F40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6470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10CA4-D280-4E9F-A664-7975881FED54}" type="datetime1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16/12/2014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9F20B-83B5-46C2-AA52-A367737B3F40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7404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E072F-1F4E-4507-A58A-C442A3B6F5A6}" type="datetime1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16/12/2014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9F20B-83B5-46C2-AA52-A367737B3F40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577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FB5CF-A5FD-47D2-9AC4-CDAE9E13B363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A6B5-613D-46F7-8C00-1335EAFAA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2464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04F30-C443-4288-9889-427A03EA46A4}" type="datetime1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16/12/2014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6812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8602B-7283-4117-BA02-C8E89DBF578B}" type="datetime1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16/12/2014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9F20B-83B5-46C2-AA52-A367737B3F40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4442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4E1A2-1F38-4FCB-B90E-38D0B4DCD104}" type="datetime1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16/12/2014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9F20B-83B5-46C2-AA52-A367737B3F40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2867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2B894-DC00-4B39-B019-646CC9C6E580}" type="datetime1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16/12/2014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9F20B-83B5-46C2-AA52-A367737B3F40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6998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FC22-CDAE-4F6D-B916-CBE87159208D}" type="datetime1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16/12/2014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9F20B-83B5-46C2-AA52-A367737B3F40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9103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A89F0-0746-4DBF-9EE3-EE463F4474CE}" type="datetime1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16/12/2014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9F20B-83B5-46C2-AA52-A367737B3F40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8782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A3C42-76D8-4A8A-B382-70DAFA0D074B}" type="datetime1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16/12/2014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9F20B-83B5-46C2-AA52-A367737B3F40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4138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5237-5B15-4960-BA5E-872407F994AE}" type="datetime1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16/12/2014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9F20B-83B5-46C2-AA52-A367737B3F40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9394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56A27-3261-4D57-BD54-2D1EABFCC452}" type="datetime1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16/12/2014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9F20B-83B5-46C2-AA52-A367737B3F40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0227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10CA4-D280-4E9F-A664-7975881FED54}" type="datetime1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16/12/2014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9F20B-83B5-46C2-AA52-A367737B3F40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596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FB5CF-A5FD-47D2-9AC4-CDAE9E13B363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A6B5-613D-46F7-8C00-1335EAFAA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86628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E072F-1F4E-4507-A58A-C442A3B6F5A6}" type="datetime1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16/12/2014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9F20B-83B5-46C2-AA52-A367737B3F40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4148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04F30-C443-4288-9889-427A03EA46A4}" type="datetime1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16/12/2014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8287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8602B-7283-4117-BA02-C8E89DBF578B}" type="datetime1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16/12/2014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9F20B-83B5-46C2-AA52-A367737B3F40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32588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4E1A2-1F38-4FCB-B90E-38D0B4DCD104}" type="datetime1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16/12/2014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9F20B-83B5-46C2-AA52-A367737B3F40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94216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2B894-DC00-4B39-B019-646CC9C6E580}" type="datetime1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16/12/2014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9F20B-83B5-46C2-AA52-A367737B3F40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61477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FC22-CDAE-4F6D-B916-CBE87159208D}" type="datetime1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16/12/2014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9F20B-83B5-46C2-AA52-A367737B3F40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9202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A89F0-0746-4DBF-9EE3-EE463F4474CE}" type="datetime1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16/12/2014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9F20B-83B5-46C2-AA52-A367737B3F40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6725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A3C42-76D8-4A8A-B382-70DAFA0D074B}" type="datetime1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16/12/2014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9F20B-83B5-46C2-AA52-A367737B3F40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91778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5237-5B15-4960-BA5E-872407F994AE}" type="datetime1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16/12/2014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9F20B-83B5-46C2-AA52-A367737B3F40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99689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56A27-3261-4D57-BD54-2D1EABFCC452}" type="datetime1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16/12/2014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9F20B-83B5-46C2-AA52-A367737B3F40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249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FB5CF-A5FD-47D2-9AC4-CDAE9E13B363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A6B5-613D-46F7-8C00-1335EAFAA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92801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10CA4-D280-4E9F-A664-7975881FED54}" type="datetime1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16/12/2014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9F20B-83B5-46C2-AA52-A367737B3F40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1085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E072F-1F4E-4507-A58A-C442A3B6F5A6}" type="datetime1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16/12/2014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9F20B-83B5-46C2-AA52-A367737B3F40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247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04F30-C443-4288-9889-427A03EA46A4}" type="datetime1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16/12/2014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155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8602B-7283-4117-BA02-C8E89DBF578B}" type="datetime1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16/12/2014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9F20B-83B5-46C2-AA52-A367737B3F40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70427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4E1A2-1F38-4FCB-B90E-38D0B4DCD104}" type="datetime1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16/12/2014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9F20B-83B5-46C2-AA52-A367737B3F40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43777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2B894-DC00-4B39-B019-646CC9C6E580}" type="datetime1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16/12/2014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9F20B-83B5-46C2-AA52-A367737B3F40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84970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FC22-CDAE-4F6D-B916-CBE87159208D}" type="datetime1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16/12/2014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9F20B-83B5-46C2-AA52-A367737B3F40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88046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A89F0-0746-4DBF-9EE3-EE463F4474CE}" type="datetime1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16/12/2014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9F20B-83B5-46C2-AA52-A367737B3F40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32486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A3C42-76D8-4A8A-B382-70DAFA0D074B}" type="datetime1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16/12/2014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9F20B-83B5-46C2-AA52-A367737B3F40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93100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5237-5B15-4960-BA5E-872407F994AE}" type="datetime1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16/12/2014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9F20B-83B5-46C2-AA52-A367737B3F40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973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FB5CF-A5FD-47D2-9AC4-CDAE9E13B363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A6B5-613D-46F7-8C00-1335EAFAA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28470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56A27-3261-4D57-BD54-2D1EABFCC452}" type="datetime1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16/12/2014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9F20B-83B5-46C2-AA52-A367737B3F40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0336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10CA4-D280-4E9F-A664-7975881FED54}" type="datetime1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16/12/2014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9F20B-83B5-46C2-AA52-A367737B3F40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67989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E072F-1F4E-4507-A58A-C442A3B6F5A6}" type="datetime1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16/12/2014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9F20B-83B5-46C2-AA52-A367737B3F40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37056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04F30-C443-4288-9889-427A03EA46A4}" type="datetime1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16/12/2014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12845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8602B-7283-4117-BA02-C8E89DBF578B}" type="datetime1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16/12/2014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9F20B-83B5-46C2-AA52-A367737B3F40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91061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4E1A2-1F38-4FCB-B90E-38D0B4DCD104}" type="datetime1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16/12/2014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9F20B-83B5-46C2-AA52-A367737B3F40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30506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2B894-DC00-4B39-B019-646CC9C6E580}" type="datetime1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16/12/2014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9F20B-83B5-46C2-AA52-A367737B3F40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00050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FC22-CDAE-4F6D-B916-CBE87159208D}" type="datetime1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16/12/2014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9F20B-83B5-46C2-AA52-A367737B3F40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76045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A89F0-0746-4DBF-9EE3-EE463F4474CE}" type="datetime1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16/12/2014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9F20B-83B5-46C2-AA52-A367737B3F40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58774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FA20-4712-42CD-8A46-F7F329A903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E95C-4637-421C-90BB-FC73A27ED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185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FB5CF-A5FD-47D2-9AC4-CDAE9E13B363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A6B5-613D-46F7-8C00-1335EAFAA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9684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FA20-4712-42CD-8A46-F7F329A903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E95C-4637-421C-90BB-FC73A27ED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23352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FA20-4712-42CD-8A46-F7F329A903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E95C-4637-421C-90BB-FC73A27ED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90373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FA20-4712-42CD-8A46-F7F329A903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E95C-4637-421C-90BB-FC73A27ED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99031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FA20-4712-42CD-8A46-F7F329A903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E95C-4637-421C-90BB-FC73A27ED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28470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FA20-4712-42CD-8A46-F7F329A903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E95C-4637-421C-90BB-FC73A27ED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19351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FA20-4712-42CD-8A46-F7F329A903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E95C-4637-421C-90BB-FC73A27ED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66117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FA20-4712-42CD-8A46-F7F329A903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E95C-4637-421C-90BB-FC73A27ED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96040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FA20-4712-42CD-8A46-F7F329A903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E95C-4637-421C-90BB-FC73A27ED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73639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FA20-4712-42CD-8A46-F7F329A903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E95C-4637-421C-90BB-FC73A27ED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32218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FA20-4712-42CD-8A46-F7F329A903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E95C-4637-421C-90BB-FC73A27ED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49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FB5CF-A5FD-47D2-9AC4-CDAE9E13B363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7A6B5-613D-46F7-8C00-1335EAFAA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472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2FA20-4712-42CD-8A46-F7F329A903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DE95C-4637-421C-90BB-FC73A27ED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93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2FA20-4712-42CD-8A46-F7F329A903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DE95C-4637-421C-90BB-FC73A27ED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1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2FA20-4712-42CD-8A46-F7F329A903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DE95C-4637-421C-90BB-FC73A27ED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878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2FA20-4712-42CD-8A46-F7F329A903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DE95C-4637-421C-90BB-FC73A27ED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625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2FA20-4712-42CD-8A46-F7F329A903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DE95C-4637-421C-90BB-FC73A27ED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532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2FA20-4712-42CD-8A46-F7F329A903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DE95C-4637-421C-90BB-FC73A27ED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561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2FA20-4712-42CD-8A46-F7F329A903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DE95C-4637-421C-90BB-FC73A27ED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190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2FA20-4712-42CD-8A46-F7F329A903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DE95C-4637-421C-90BB-FC73A27ED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485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2FA20-4712-42CD-8A46-F7F329A903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DE95C-4637-421C-90BB-FC73A27ED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91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5D0DF-F074-43D6-A96A-CC9E143875EE}" type="datetime1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16/12/2014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20272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9F20B-83B5-46C2-AA52-A367737B3F40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6" descr="D:\AM(D)2\PICS 2\Logo_EPU ngan words.gif.gif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532440" y="6554753"/>
            <a:ext cx="216024" cy="279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ine 15"/>
          <p:cNvSpPr>
            <a:spLocks noChangeShapeType="1"/>
          </p:cNvSpPr>
          <p:nvPr userDrawn="1"/>
        </p:nvSpPr>
        <p:spPr bwMode="auto">
          <a:xfrm flipH="1">
            <a:off x="8820472" y="6545237"/>
            <a:ext cx="0" cy="289222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093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5D0DF-F074-43D6-A96A-CC9E143875EE}" type="datetime1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16/12/2014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20272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9F20B-83B5-46C2-AA52-A367737B3F40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6" descr="D:\AM(D)2\PICS 2\Logo_EPU ngan words.gif.gif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532440" y="6554753"/>
            <a:ext cx="216024" cy="279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ine 15"/>
          <p:cNvSpPr>
            <a:spLocks noChangeShapeType="1"/>
          </p:cNvSpPr>
          <p:nvPr userDrawn="1"/>
        </p:nvSpPr>
        <p:spPr bwMode="auto">
          <a:xfrm flipH="1">
            <a:off x="8820472" y="6545237"/>
            <a:ext cx="0" cy="289222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423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5D0DF-F074-43D6-A96A-CC9E143875EE}" type="datetime1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16/12/2014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20272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9F20B-83B5-46C2-AA52-A367737B3F40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6" descr="D:\AM(D)2\PICS 2\Logo_EPU ngan words.gif.gif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532440" y="6554753"/>
            <a:ext cx="216024" cy="279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ine 15"/>
          <p:cNvSpPr>
            <a:spLocks noChangeShapeType="1"/>
          </p:cNvSpPr>
          <p:nvPr userDrawn="1"/>
        </p:nvSpPr>
        <p:spPr bwMode="auto">
          <a:xfrm flipH="1">
            <a:off x="8820472" y="6545237"/>
            <a:ext cx="0" cy="289222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761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5D0DF-F074-43D6-A96A-CC9E143875EE}" type="datetime1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16/12/2014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20272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9F20B-83B5-46C2-AA52-A367737B3F40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6" descr="D:\AM(D)2\PICS 2\Logo_EPU ngan words.gif.gif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532440" y="6554753"/>
            <a:ext cx="216024" cy="279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ine 15"/>
          <p:cNvSpPr>
            <a:spLocks noChangeShapeType="1"/>
          </p:cNvSpPr>
          <p:nvPr userDrawn="1"/>
        </p:nvSpPr>
        <p:spPr bwMode="auto">
          <a:xfrm flipH="1">
            <a:off x="8820472" y="6545237"/>
            <a:ext cx="0" cy="289222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903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5D0DF-F074-43D6-A96A-CC9E143875EE}" type="datetime1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16/12/2014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20272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9F20B-83B5-46C2-AA52-A367737B3F40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6" descr="D:\AM(D)2\PICS 2\Logo_EPU ngan words.gif.gif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532440" y="6554753"/>
            <a:ext cx="216024" cy="279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ine 15"/>
          <p:cNvSpPr>
            <a:spLocks noChangeShapeType="1"/>
          </p:cNvSpPr>
          <p:nvPr userDrawn="1"/>
        </p:nvSpPr>
        <p:spPr bwMode="auto">
          <a:xfrm flipH="1">
            <a:off x="8820472" y="6545237"/>
            <a:ext cx="0" cy="289222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934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5D0DF-F074-43D6-A96A-CC9E143875EE}" type="datetime1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16/12/2014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20272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9F20B-83B5-46C2-AA52-A367737B3F40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6" descr="D:\AM(D)2\PICS 2\Logo_EPU ngan words.gif.gif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532440" y="6554753"/>
            <a:ext cx="216024" cy="279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ine 15"/>
          <p:cNvSpPr>
            <a:spLocks noChangeShapeType="1"/>
          </p:cNvSpPr>
          <p:nvPr userDrawn="1"/>
        </p:nvSpPr>
        <p:spPr bwMode="auto">
          <a:xfrm flipH="1">
            <a:off x="8820472" y="6545237"/>
            <a:ext cx="0" cy="289222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0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5D0DF-F074-43D6-A96A-CC9E143875EE}" type="datetime1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16/12/2014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20272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9F20B-83B5-46C2-AA52-A367737B3F40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6" descr="D:\AM(D)2\PICS 2\Logo_EPU ngan words.gif.gif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532440" y="6554753"/>
            <a:ext cx="216024" cy="279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ine 15"/>
          <p:cNvSpPr>
            <a:spLocks noChangeShapeType="1"/>
          </p:cNvSpPr>
          <p:nvPr userDrawn="1"/>
        </p:nvSpPr>
        <p:spPr bwMode="auto">
          <a:xfrm flipH="1">
            <a:off x="8820472" y="6545237"/>
            <a:ext cx="0" cy="289222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254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2FA20-4712-42CD-8A46-F7F329A903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DE95C-4637-421C-90BB-FC73A27EDF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172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1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4.gif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tags" Target="../tags/tag27.xml"/><Relationship Id="rId39" Type="http://schemas.openxmlformats.org/officeDocument/2006/relationships/tags" Target="../tags/tag40.xml"/><Relationship Id="rId21" Type="http://schemas.openxmlformats.org/officeDocument/2006/relationships/tags" Target="../tags/tag22.xml"/><Relationship Id="rId34" Type="http://schemas.openxmlformats.org/officeDocument/2006/relationships/tags" Target="../tags/tag35.xml"/><Relationship Id="rId42" Type="http://schemas.openxmlformats.org/officeDocument/2006/relationships/tags" Target="../tags/tag43.xml"/><Relationship Id="rId47" Type="http://schemas.openxmlformats.org/officeDocument/2006/relationships/tags" Target="../tags/tag48.xml"/><Relationship Id="rId50" Type="http://schemas.openxmlformats.org/officeDocument/2006/relationships/tags" Target="../tags/tag51.xml"/><Relationship Id="rId55" Type="http://schemas.openxmlformats.org/officeDocument/2006/relationships/tags" Target="../tags/tag56.xml"/><Relationship Id="rId63" Type="http://schemas.openxmlformats.org/officeDocument/2006/relationships/tags" Target="../tags/tag64.xml"/><Relationship Id="rId68" Type="http://schemas.openxmlformats.org/officeDocument/2006/relationships/tags" Target="../tags/tag69.xml"/><Relationship Id="rId76" Type="http://schemas.openxmlformats.org/officeDocument/2006/relationships/image" Target="../media/image16.emf"/><Relationship Id="rId7" Type="http://schemas.openxmlformats.org/officeDocument/2006/relationships/tags" Target="../tags/tag8.xml"/><Relationship Id="rId71" Type="http://schemas.openxmlformats.org/officeDocument/2006/relationships/tags" Target="../tags/tag72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9" Type="http://schemas.openxmlformats.org/officeDocument/2006/relationships/tags" Target="../tags/tag30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32" Type="http://schemas.openxmlformats.org/officeDocument/2006/relationships/tags" Target="../tags/tag33.xml"/><Relationship Id="rId37" Type="http://schemas.openxmlformats.org/officeDocument/2006/relationships/tags" Target="../tags/tag38.xml"/><Relationship Id="rId40" Type="http://schemas.openxmlformats.org/officeDocument/2006/relationships/tags" Target="../tags/tag41.xml"/><Relationship Id="rId45" Type="http://schemas.openxmlformats.org/officeDocument/2006/relationships/tags" Target="../tags/tag46.xml"/><Relationship Id="rId53" Type="http://schemas.openxmlformats.org/officeDocument/2006/relationships/tags" Target="../tags/tag54.xml"/><Relationship Id="rId58" Type="http://schemas.openxmlformats.org/officeDocument/2006/relationships/tags" Target="../tags/tag59.xml"/><Relationship Id="rId66" Type="http://schemas.openxmlformats.org/officeDocument/2006/relationships/tags" Target="../tags/tag67.xml"/><Relationship Id="rId74" Type="http://schemas.openxmlformats.org/officeDocument/2006/relationships/slideLayout" Target="../slideLayouts/slideLayout34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tags" Target="../tags/tag29.xml"/><Relationship Id="rId36" Type="http://schemas.openxmlformats.org/officeDocument/2006/relationships/tags" Target="../tags/tag37.xml"/><Relationship Id="rId49" Type="http://schemas.openxmlformats.org/officeDocument/2006/relationships/tags" Target="../tags/tag50.xml"/><Relationship Id="rId57" Type="http://schemas.openxmlformats.org/officeDocument/2006/relationships/tags" Target="../tags/tag58.xml"/><Relationship Id="rId61" Type="http://schemas.openxmlformats.org/officeDocument/2006/relationships/tags" Target="../tags/tag62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tags" Target="../tags/tag32.xml"/><Relationship Id="rId44" Type="http://schemas.openxmlformats.org/officeDocument/2006/relationships/tags" Target="../tags/tag45.xml"/><Relationship Id="rId52" Type="http://schemas.openxmlformats.org/officeDocument/2006/relationships/tags" Target="../tags/tag53.xml"/><Relationship Id="rId60" Type="http://schemas.openxmlformats.org/officeDocument/2006/relationships/tags" Target="../tags/tag61.xml"/><Relationship Id="rId65" Type="http://schemas.openxmlformats.org/officeDocument/2006/relationships/tags" Target="../tags/tag66.xml"/><Relationship Id="rId73" Type="http://schemas.openxmlformats.org/officeDocument/2006/relationships/tags" Target="../tags/tag74.xml"/><Relationship Id="rId78" Type="http://schemas.openxmlformats.org/officeDocument/2006/relationships/image" Target="../media/image17.emf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30" Type="http://schemas.openxmlformats.org/officeDocument/2006/relationships/tags" Target="../tags/tag31.xml"/><Relationship Id="rId35" Type="http://schemas.openxmlformats.org/officeDocument/2006/relationships/tags" Target="../tags/tag36.xml"/><Relationship Id="rId43" Type="http://schemas.openxmlformats.org/officeDocument/2006/relationships/tags" Target="../tags/tag44.xml"/><Relationship Id="rId48" Type="http://schemas.openxmlformats.org/officeDocument/2006/relationships/tags" Target="../tags/tag49.xml"/><Relationship Id="rId56" Type="http://schemas.openxmlformats.org/officeDocument/2006/relationships/tags" Target="../tags/tag57.xml"/><Relationship Id="rId64" Type="http://schemas.openxmlformats.org/officeDocument/2006/relationships/tags" Target="../tags/tag65.xml"/><Relationship Id="rId69" Type="http://schemas.openxmlformats.org/officeDocument/2006/relationships/tags" Target="../tags/tag70.xml"/><Relationship Id="rId77" Type="http://schemas.openxmlformats.org/officeDocument/2006/relationships/oleObject" Target="../embeddings/oleObject2.bin"/><Relationship Id="rId8" Type="http://schemas.openxmlformats.org/officeDocument/2006/relationships/tags" Target="../tags/tag9.xml"/><Relationship Id="rId51" Type="http://schemas.openxmlformats.org/officeDocument/2006/relationships/tags" Target="../tags/tag52.xml"/><Relationship Id="rId72" Type="http://schemas.openxmlformats.org/officeDocument/2006/relationships/tags" Target="../tags/tag73.xml"/><Relationship Id="rId3" Type="http://schemas.openxmlformats.org/officeDocument/2006/relationships/tags" Target="../tags/tag4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33" Type="http://schemas.openxmlformats.org/officeDocument/2006/relationships/tags" Target="../tags/tag34.xml"/><Relationship Id="rId38" Type="http://schemas.openxmlformats.org/officeDocument/2006/relationships/tags" Target="../tags/tag39.xml"/><Relationship Id="rId46" Type="http://schemas.openxmlformats.org/officeDocument/2006/relationships/tags" Target="../tags/tag47.xml"/><Relationship Id="rId59" Type="http://schemas.openxmlformats.org/officeDocument/2006/relationships/tags" Target="../tags/tag60.xml"/><Relationship Id="rId67" Type="http://schemas.openxmlformats.org/officeDocument/2006/relationships/tags" Target="../tags/tag68.xml"/><Relationship Id="rId20" Type="http://schemas.openxmlformats.org/officeDocument/2006/relationships/tags" Target="../tags/tag21.xml"/><Relationship Id="rId41" Type="http://schemas.openxmlformats.org/officeDocument/2006/relationships/tags" Target="../tags/tag42.xml"/><Relationship Id="rId54" Type="http://schemas.openxmlformats.org/officeDocument/2006/relationships/tags" Target="../tags/tag55.xml"/><Relationship Id="rId62" Type="http://schemas.openxmlformats.org/officeDocument/2006/relationships/tags" Target="../tags/tag63.xml"/><Relationship Id="rId70" Type="http://schemas.openxmlformats.org/officeDocument/2006/relationships/tags" Target="../tags/tag71.xml"/><Relationship Id="rId75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6" Type="http://schemas.openxmlformats.org/officeDocument/2006/relationships/tags" Target="../tags/tag7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86.xml"/><Relationship Id="rId18" Type="http://schemas.openxmlformats.org/officeDocument/2006/relationships/tags" Target="../tags/tag91.xml"/><Relationship Id="rId26" Type="http://schemas.openxmlformats.org/officeDocument/2006/relationships/tags" Target="../tags/tag99.xml"/><Relationship Id="rId39" Type="http://schemas.openxmlformats.org/officeDocument/2006/relationships/tags" Target="../tags/tag112.xml"/><Relationship Id="rId21" Type="http://schemas.openxmlformats.org/officeDocument/2006/relationships/tags" Target="../tags/tag94.xml"/><Relationship Id="rId34" Type="http://schemas.openxmlformats.org/officeDocument/2006/relationships/tags" Target="../tags/tag107.xml"/><Relationship Id="rId42" Type="http://schemas.openxmlformats.org/officeDocument/2006/relationships/tags" Target="../tags/tag115.xml"/><Relationship Id="rId47" Type="http://schemas.openxmlformats.org/officeDocument/2006/relationships/tags" Target="../tags/tag120.xml"/><Relationship Id="rId50" Type="http://schemas.openxmlformats.org/officeDocument/2006/relationships/tags" Target="../tags/tag123.xml"/><Relationship Id="rId55" Type="http://schemas.openxmlformats.org/officeDocument/2006/relationships/tags" Target="../tags/tag128.xml"/><Relationship Id="rId7" Type="http://schemas.openxmlformats.org/officeDocument/2006/relationships/tags" Target="../tags/tag80.xml"/><Relationship Id="rId12" Type="http://schemas.openxmlformats.org/officeDocument/2006/relationships/tags" Target="../tags/tag85.xml"/><Relationship Id="rId17" Type="http://schemas.openxmlformats.org/officeDocument/2006/relationships/tags" Target="../tags/tag90.xml"/><Relationship Id="rId25" Type="http://schemas.openxmlformats.org/officeDocument/2006/relationships/tags" Target="../tags/tag98.xml"/><Relationship Id="rId33" Type="http://schemas.openxmlformats.org/officeDocument/2006/relationships/tags" Target="../tags/tag106.xml"/><Relationship Id="rId38" Type="http://schemas.openxmlformats.org/officeDocument/2006/relationships/tags" Target="../tags/tag111.xml"/><Relationship Id="rId46" Type="http://schemas.openxmlformats.org/officeDocument/2006/relationships/tags" Target="../tags/tag119.xml"/><Relationship Id="rId59" Type="http://schemas.openxmlformats.org/officeDocument/2006/relationships/image" Target="../media/image18.emf"/><Relationship Id="rId2" Type="http://schemas.openxmlformats.org/officeDocument/2006/relationships/tags" Target="../tags/tag75.xml"/><Relationship Id="rId16" Type="http://schemas.openxmlformats.org/officeDocument/2006/relationships/tags" Target="../tags/tag89.xml"/><Relationship Id="rId20" Type="http://schemas.openxmlformats.org/officeDocument/2006/relationships/tags" Target="../tags/tag93.xml"/><Relationship Id="rId29" Type="http://schemas.openxmlformats.org/officeDocument/2006/relationships/tags" Target="../tags/tag102.xml"/><Relationship Id="rId41" Type="http://schemas.openxmlformats.org/officeDocument/2006/relationships/tags" Target="../tags/tag114.xml"/><Relationship Id="rId54" Type="http://schemas.openxmlformats.org/officeDocument/2006/relationships/tags" Target="../tags/tag127.xml"/><Relationship Id="rId1" Type="http://schemas.openxmlformats.org/officeDocument/2006/relationships/vmlDrawing" Target="../drawings/vmlDrawing2.vml"/><Relationship Id="rId6" Type="http://schemas.openxmlformats.org/officeDocument/2006/relationships/tags" Target="../tags/tag79.xml"/><Relationship Id="rId11" Type="http://schemas.openxmlformats.org/officeDocument/2006/relationships/tags" Target="../tags/tag84.xml"/><Relationship Id="rId24" Type="http://schemas.openxmlformats.org/officeDocument/2006/relationships/tags" Target="../tags/tag97.xml"/><Relationship Id="rId32" Type="http://schemas.openxmlformats.org/officeDocument/2006/relationships/tags" Target="../tags/tag105.xml"/><Relationship Id="rId37" Type="http://schemas.openxmlformats.org/officeDocument/2006/relationships/tags" Target="../tags/tag110.xml"/><Relationship Id="rId40" Type="http://schemas.openxmlformats.org/officeDocument/2006/relationships/tags" Target="../tags/tag113.xml"/><Relationship Id="rId45" Type="http://schemas.openxmlformats.org/officeDocument/2006/relationships/tags" Target="../tags/tag118.xml"/><Relationship Id="rId53" Type="http://schemas.openxmlformats.org/officeDocument/2006/relationships/tags" Target="../tags/tag126.xml"/><Relationship Id="rId58" Type="http://schemas.openxmlformats.org/officeDocument/2006/relationships/oleObject" Target="../embeddings/oleObject3.bin"/><Relationship Id="rId5" Type="http://schemas.openxmlformats.org/officeDocument/2006/relationships/tags" Target="../tags/tag78.xml"/><Relationship Id="rId15" Type="http://schemas.openxmlformats.org/officeDocument/2006/relationships/tags" Target="../tags/tag88.xml"/><Relationship Id="rId23" Type="http://schemas.openxmlformats.org/officeDocument/2006/relationships/tags" Target="../tags/tag96.xml"/><Relationship Id="rId28" Type="http://schemas.openxmlformats.org/officeDocument/2006/relationships/tags" Target="../tags/tag101.xml"/><Relationship Id="rId36" Type="http://schemas.openxmlformats.org/officeDocument/2006/relationships/tags" Target="../tags/tag109.xml"/><Relationship Id="rId49" Type="http://schemas.openxmlformats.org/officeDocument/2006/relationships/tags" Target="../tags/tag122.xml"/><Relationship Id="rId57" Type="http://schemas.openxmlformats.org/officeDocument/2006/relationships/slideLayout" Target="../slideLayouts/slideLayout45.xml"/><Relationship Id="rId10" Type="http://schemas.openxmlformats.org/officeDocument/2006/relationships/tags" Target="../tags/tag83.xml"/><Relationship Id="rId19" Type="http://schemas.openxmlformats.org/officeDocument/2006/relationships/tags" Target="../tags/tag92.xml"/><Relationship Id="rId31" Type="http://schemas.openxmlformats.org/officeDocument/2006/relationships/tags" Target="../tags/tag104.xml"/><Relationship Id="rId44" Type="http://schemas.openxmlformats.org/officeDocument/2006/relationships/tags" Target="../tags/tag117.xml"/><Relationship Id="rId52" Type="http://schemas.openxmlformats.org/officeDocument/2006/relationships/tags" Target="../tags/tag125.xml"/><Relationship Id="rId4" Type="http://schemas.openxmlformats.org/officeDocument/2006/relationships/tags" Target="../tags/tag77.xml"/><Relationship Id="rId9" Type="http://schemas.openxmlformats.org/officeDocument/2006/relationships/tags" Target="../tags/tag82.xml"/><Relationship Id="rId14" Type="http://schemas.openxmlformats.org/officeDocument/2006/relationships/tags" Target="../tags/tag87.xml"/><Relationship Id="rId22" Type="http://schemas.openxmlformats.org/officeDocument/2006/relationships/tags" Target="../tags/tag95.xml"/><Relationship Id="rId27" Type="http://schemas.openxmlformats.org/officeDocument/2006/relationships/tags" Target="../tags/tag100.xml"/><Relationship Id="rId30" Type="http://schemas.openxmlformats.org/officeDocument/2006/relationships/tags" Target="../tags/tag103.xml"/><Relationship Id="rId35" Type="http://schemas.openxmlformats.org/officeDocument/2006/relationships/tags" Target="../tags/tag108.xml"/><Relationship Id="rId43" Type="http://schemas.openxmlformats.org/officeDocument/2006/relationships/tags" Target="../tags/tag116.xml"/><Relationship Id="rId48" Type="http://schemas.openxmlformats.org/officeDocument/2006/relationships/tags" Target="../tags/tag121.xml"/><Relationship Id="rId56" Type="http://schemas.openxmlformats.org/officeDocument/2006/relationships/tags" Target="../tags/tag129.xml"/><Relationship Id="rId8" Type="http://schemas.openxmlformats.org/officeDocument/2006/relationships/tags" Target="../tags/tag81.xml"/><Relationship Id="rId51" Type="http://schemas.openxmlformats.org/officeDocument/2006/relationships/tags" Target="../tags/tag124.xml"/><Relationship Id="rId3" Type="http://schemas.openxmlformats.org/officeDocument/2006/relationships/tags" Target="../tags/tag7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my/url?sa=i&amp;rct=j&amp;q=&amp;esrc=s&amp;frm=1&amp;source=images&amp;cd=&amp;cad=rja&amp;docid=e0YwiEsPUT5Q_M&amp;tbnid=wbeWT8V8kRsCnM:&amp;ved=0CAUQjRw&amp;url=http://www.1mtc.gov.my/&amp;ei=oLXoUbD-GcXirAfrw4DQAQ&amp;bvm=bv.49478099,d.bmk&amp;psig=AFQjCNFZTtmKcp4ZHKDPdADrsjxmVg2IUQ&amp;ust=1374291719654825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tags" Target="../tags/tag142.xml"/><Relationship Id="rId18" Type="http://schemas.openxmlformats.org/officeDocument/2006/relationships/tags" Target="../tags/tag147.xml"/><Relationship Id="rId26" Type="http://schemas.openxmlformats.org/officeDocument/2006/relationships/slideLayout" Target="../slideLayouts/slideLayout106.xml"/><Relationship Id="rId39" Type="http://schemas.openxmlformats.org/officeDocument/2006/relationships/image" Target="../media/image37.png"/><Relationship Id="rId3" Type="http://schemas.openxmlformats.org/officeDocument/2006/relationships/tags" Target="../tags/tag132.xml"/><Relationship Id="rId21" Type="http://schemas.openxmlformats.org/officeDocument/2006/relationships/tags" Target="../tags/tag150.xml"/><Relationship Id="rId34" Type="http://schemas.openxmlformats.org/officeDocument/2006/relationships/image" Target="../media/image32.jpeg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tags" Target="../tags/tag146.xml"/><Relationship Id="rId25" Type="http://schemas.openxmlformats.org/officeDocument/2006/relationships/tags" Target="../tags/tag154.xml"/><Relationship Id="rId33" Type="http://schemas.openxmlformats.org/officeDocument/2006/relationships/image" Target="../media/image31.jpeg"/><Relationship Id="rId38" Type="http://schemas.openxmlformats.org/officeDocument/2006/relationships/image" Target="../media/image36.png"/><Relationship Id="rId2" Type="http://schemas.openxmlformats.org/officeDocument/2006/relationships/tags" Target="../tags/tag131.xml"/><Relationship Id="rId16" Type="http://schemas.openxmlformats.org/officeDocument/2006/relationships/tags" Target="../tags/tag145.xml"/><Relationship Id="rId20" Type="http://schemas.openxmlformats.org/officeDocument/2006/relationships/tags" Target="../tags/tag149.xml"/><Relationship Id="rId29" Type="http://schemas.openxmlformats.org/officeDocument/2006/relationships/image" Target="../media/image27.jpe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24" Type="http://schemas.openxmlformats.org/officeDocument/2006/relationships/tags" Target="../tags/tag153.xml"/><Relationship Id="rId32" Type="http://schemas.openxmlformats.org/officeDocument/2006/relationships/image" Target="../media/image30.jpeg"/><Relationship Id="rId37" Type="http://schemas.openxmlformats.org/officeDocument/2006/relationships/image" Target="../media/image35.jpeg"/><Relationship Id="rId5" Type="http://schemas.openxmlformats.org/officeDocument/2006/relationships/tags" Target="../tags/tag134.xml"/><Relationship Id="rId15" Type="http://schemas.openxmlformats.org/officeDocument/2006/relationships/tags" Target="../tags/tag144.xml"/><Relationship Id="rId23" Type="http://schemas.openxmlformats.org/officeDocument/2006/relationships/tags" Target="../tags/tag152.xml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10" Type="http://schemas.openxmlformats.org/officeDocument/2006/relationships/tags" Target="../tags/tag139.xml"/><Relationship Id="rId19" Type="http://schemas.openxmlformats.org/officeDocument/2006/relationships/tags" Target="../tags/tag148.xml"/><Relationship Id="rId31" Type="http://schemas.openxmlformats.org/officeDocument/2006/relationships/image" Target="../media/image29.png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tags" Target="../tags/tag143.xml"/><Relationship Id="rId22" Type="http://schemas.openxmlformats.org/officeDocument/2006/relationships/tags" Target="../tags/tag151.xml"/><Relationship Id="rId27" Type="http://schemas.openxmlformats.org/officeDocument/2006/relationships/image" Target="../media/image14.gif"/><Relationship Id="rId30" Type="http://schemas.openxmlformats.org/officeDocument/2006/relationships/image" Target="../media/image28.jpeg"/><Relationship Id="rId35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7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18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47800" y="381000"/>
            <a:ext cx="6236003" cy="239450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  <a:defRPr/>
            </a:pP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SEMINAR PENGAJAR </a:t>
            </a:r>
          </a:p>
          <a:p>
            <a:pPr marL="0" indent="0" algn="ctr">
              <a:buNone/>
              <a:defRPr/>
            </a:pP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(PLV &amp; PPLV) ILJTM </a:t>
            </a:r>
          </a:p>
          <a:p>
            <a:pPr marL="0" indent="0" algn="ctr">
              <a:buNone/>
              <a:defRPr/>
            </a:pP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TAHUN 2014</a:t>
            </a:r>
          </a:p>
        </p:txBody>
      </p:sp>
      <p:sp>
        <p:nvSpPr>
          <p:cNvPr id="5" name="Rectangle 4"/>
          <p:cNvSpPr/>
          <p:nvPr/>
        </p:nvSpPr>
        <p:spPr>
          <a:xfrm>
            <a:off x="136616" y="2872702"/>
            <a:ext cx="886973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</a:rPr>
              <a:t>‘CABARAN DAN PROFESIONALISMA ILJTM’</a:t>
            </a:r>
          </a:p>
        </p:txBody>
      </p:sp>
      <p:sp>
        <p:nvSpPr>
          <p:cNvPr id="6" name="Rectangle 5"/>
          <p:cNvSpPr/>
          <p:nvPr/>
        </p:nvSpPr>
        <p:spPr>
          <a:xfrm>
            <a:off x="1066800" y="4267200"/>
            <a:ext cx="7239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TAJUK 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:</a:t>
            </a:r>
          </a:p>
          <a:p>
            <a:pPr algn="ctr">
              <a:defRPr/>
            </a:pP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TRANSFORMASI JTM 2015 - 2025</a:t>
            </a:r>
            <a:endParaRPr lang="en-US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48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5" t="11999" r="16875" b="5556"/>
          <a:stretch/>
        </p:blipFill>
        <p:spPr bwMode="auto">
          <a:xfrm>
            <a:off x="0" y="0"/>
            <a:ext cx="9258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710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514600"/>
            <a:ext cx="7848600" cy="1600200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en-US" sz="6000" b="1" dirty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TEVT                      TRANSFORMATION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/>
            </a:r>
            <a:br>
              <a:rPr lang="en-US" sz="5400" b="1" dirty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</a:b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4400" b="1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marL="0" indent="0">
              <a:buNone/>
            </a:pPr>
            <a:r>
              <a:rPr lang="en-US" sz="4400" b="1" dirty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en-US" sz="4400" b="1" dirty="0" smtClean="0">
                <a:solidFill>
                  <a:prstClr val="black"/>
                </a:solidFill>
                <a:ea typeface="+mj-ea"/>
                <a:cs typeface="+mj-cs"/>
              </a:rPr>
              <a:t>                       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24591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844748" y="1179654"/>
            <a:ext cx="6769100" cy="4573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lg" len="lg"/>
          </a:ln>
        </p:spPr>
        <p:txBody>
          <a:bodyPr lIns="91296" tIns="45648" rIns="91296" bIns="45648"/>
          <a:lstStyle/>
          <a:p>
            <a:pPr defTabSz="912947"/>
            <a:endParaRPr lang="ms-MY" dirty="0">
              <a:solidFill>
                <a:prstClr val="black"/>
              </a:solidFill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844748" y="1027254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lIns="91296" tIns="45648" rIns="91296" bIns="45648"/>
          <a:lstStyle/>
          <a:p>
            <a:pPr defTabSz="912947"/>
            <a:endParaRPr lang="ms-MY" dirty="0">
              <a:solidFill>
                <a:prstClr val="black"/>
              </a:solidFill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2052414" y="1027254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lIns="91296" tIns="45648" rIns="91296" bIns="45648"/>
          <a:lstStyle/>
          <a:p>
            <a:pPr defTabSz="912947"/>
            <a:endParaRPr lang="ms-MY" dirty="0">
              <a:solidFill>
                <a:prstClr val="black"/>
              </a:solidFill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2742526" y="1027254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lIns="91296" tIns="45648" rIns="91296" bIns="45648"/>
          <a:lstStyle/>
          <a:p>
            <a:pPr defTabSz="912947"/>
            <a:endParaRPr lang="ms-MY" dirty="0">
              <a:solidFill>
                <a:prstClr val="black"/>
              </a:solidFill>
            </a:endParaRP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3689747" y="1027254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lIns="91296" tIns="45648" rIns="91296" bIns="45648"/>
          <a:lstStyle/>
          <a:p>
            <a:pPr defTabSz="912947"/>
            <a:endParaRPr lang="ms-MY" dirty="0">
              <a:solidFill>
                <a:prstClr val="black"/>
              </a:solidFill>
            </a:endParaRP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4852987" y="1027254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lIns="91296" tIns="45648" rIns="91296" bIns="45648"/>
          <a:lstStyle/>
          <a:p>
            <a:pPr defTabSz="912947"/>
            <a:endParaRPr lang="ms-MY" dirty="0">
              <a:solidFill>
                <a:prstClr val="black"/>
              </a:solidFill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35496" y="976004"/>
            <a:ext cx="838200" cy="406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96" tIns="45648" rIns="91296" bIns="45648">
            <a:spAutoFit/>
          </a:bodyPr>
          <a:lstStyle/>
          <a:p>
            <a:pPr defTabSz="912947">
              <a:spcBef>
                <a:spcPct val="50000"/>
              </a:spcBef>
            </a:pPr>
            <a:r>
              <a:rPr lang="ms-MY" sz="2000" b="1" dirty="0" smtClean="0">
                <a:solidFill>
                  <a:srgbClr val="F79646">
                    <a:lumMod val="50000"/>
                  </a:srgbClr>
                </a:solidFill>
              </a:rPr>
              <a:t>Year</a:t>
            </a:r>
            <a:endParaRPr lang="ms-MY" sz="2000" b="1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609798" y="1332057"/>
            <a:ext cx="533400" cy="406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96" tIns="45648" rIns="91296" bIns="45648">
            <a:spAutoFit/>
          </a:bodyPr>
          <a:lstStyle/>
          <a:p>
            <a:pPr defTabSz="912947">
              <a:spcBef>
                <a:spcPct val="50000"/>
              </a:spcBef>
            </a:pPr>
            <a:r>
              <a:rPr lang="ms-MY" sz="2000" b="1" dirty="0" smtClean="0">
                <a:solidFill>
                  <a:srgbClr val="F79646">
                    <a:lumMod val="50000"/>
                  </a:srgbClr>
                </a:solidFill>
              </a:rPr>
              <a:t>'60</a:t>
            </a:r>
            <a:endParaRPr lang="ms-MY" sz="2000" b="1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1806352" y="1332057"/>
            <a:ext cx="533400" cy="406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96" tIns="45648" rIns="91296" bIns="45648">
            <a:spAutoFit/>
          </a:bodyPr>
          <a:lstStyle/>
          <a:p>
            <a:pPr defTabSz="912947">
              <a:spcBef>
                <a:spcPct val="50000"/>
              </a:spcBef>
            </a:pPr>
            <a:r>
              <a:rPr lang="ms-MY" sz="2000" b="1" dirty="0" smtClean="0">
                <a:solidFill>
                  <a:srgbClr val="F79646">
                    <a:lumMod val="50000"/>
                  </a:srgbClr>
                </a:solidFill>
              </a:rPr>
              <a:t>'70</a:t>
            </a:r>
            <a:endParaRPr lang="ms-MY" sz="2000" b="1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2483768" y="1332057"/>
            <a:ext cx="533400" cy="406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96" tIns="45648" rIns="91296" bIns="45648">
            <a:spAutoFit/>
          </a:bodyPr>
          <a:lstStyle/>
          <a:p>
            <a:pPr defTabSz="912947">
              <a:spcBef>
                <a:spcPct val="50000"/>
              </a:spcBef>
            </a:pPr>
            <a:r>
              <a:rPr lang="ms-MY" sz="2000" b="1" dirty="0" smtClean="0">
                <a:solidFill>
                  <a:srgbClr val="F79646">
                    <a:lumMod val="50000"/>
                  </a:srgbClr>
                </a:solidFill>
              </a:rPr>
              <a:t>'80</a:t>
            </a:r>
            <a:endParaRPr lang="ms-MY" sz="2000" b="1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3419872" y="1332057"/>
            <a:ext cx="533400" cy="406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96" tIns="45648" rIns="91296" bIns="45648">
            <a:spAutoFit/>
          </a:bodyPr>
          <a:lstStyle/>
          <a:p>
            <a:pPr defTabSz="912947">
              <a:spcBef>
                <a:spcPct val="50000"/>
              </a:spcBef>
            </a:pPr>
            <a:r>
              <a:rPr lang="ms-MY" sz="2000" b="1" dirty="0" smtClean="0">
                <a:solidFill>
                  <a:srgbClr val="F79646">
                    <a:lumMod val="50000"/>
                  </a:srgbClr>
                </a:solidFill>
              </a:rPr>
              <a:t>'90</a:t>
            </a:r>
            <a:endParaRPr lang="ms-MY" sz="2000" b="1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4572000" y="1332057"/>
            <a:ext cx="533400" cy="406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96" tIns="45648" rIns="91296" bIns="45648">
            <a:spAutoFit/>
          </a:bodyPr>
          <a:lstStyle/>
          <a:p>
            <a:pPr defTabSz="912947">
              <a:spcBef>
                <a:spcPct val="50000"/>
              </a:spcBef>
            </a:pPr>
            <a:r>
              <a:rPr lang="ms-MY" sz="2000" b="1" dirty="0" smtClean="0">
                <a:solidFill>
                  <a:srgbClr val="F79646">
                    <a:lumMod val="50000"/>
                  </a:srgbClr>
                </a:solidFill>
              </a:rPr>
              <a:t>'00</a:t>
            </a:r>
            <a:endParaRPr lang="ms-MY" sz="2000" b="1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>
            <a:off x="6490939" y="1027254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lIns="91296" tIns="45648" rIns="91296" bIns="45648"/>
          <a:lstStyle/>
          <a:p>
            <a:pPr defTabSz="912947"/>
            <a:endParaRPr lang="ms-MY" dirty="0">
              <a:solidFill>
                <a:prstClr val="black"/>
              </a:solidFill>
            </a:endParaRPr>
          </a:p>
        </p:txBody>
      </p:sp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6198840" y="1332057"/>
            <a:ext cx="533400" cy="406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96" tIns="45648" rIns="91296" bIns="45648">
            <a:spAutoFit/>
          </a:bodyPr>
          <a:lstStyle/>
          <a:p>
            <a:pPr defTabSz="912947">
              <a:spcBef>
                <a:spcPct val="50000"/>
              </a:spcBef>
            </a:pPr>
            <a:r>
              <a:rPr lang="ms-MY" sz="2000" b="1" dirty="0" smtClean="0">
                <a:solidFill>
                  <a:srgbClr val="F79646">
                    <a:lumMod val="50000"/>
                  </a:srgbClr>
                </a:solidFill>
              </a:rPr>
              <a:t>'10</a:t>
            </a:r>
            <a:endParaRPr lang="ms-MY" sz="2000" b="1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32" name="Text Box 30"/>
          <p:cNvSpPr txBox="1">
            <a:spLocks noChangeArrowheads="1"/>
          </p:cNvSpPr>
          <p:nvPr/>
        </p:nvSpPr>
        <p:spPr bwMode="auto">
          <a:xfrm>
            <a:off x="7004264" y="1332054"/>
            <a:ext cx="704039" cy="406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96" tIns="45648" rIns="91296" bIns="45648">
            <a:spAutoFit/>
          </a:bodyPr>
          <a:lstStyle/>
          <a:p>
            <a:pPr algn="ctr" defTabSz="912947">
              <a:spcBef>
                <a:spcPct val="50000"/>
              </a:spcBef>
            </a:pPr>
            <a:r>
              <a:rPr lang="ms-MY" sz="2000" b="1" dirty="0" smtClean="0">
                <a:solidFill>
                  <a:srgbClr val="F79646">
                    <a:lumMod val="50000"/>
                  </a:srgbClr>
                </a:solidFill>
              </a:rPr>
              <a:t>‘20</a:t>
            </a:r>
            <a:endParaRPr lang="ms-MY" sz="2000" b="1" dirty="0">
              <a:solidFill>
                <a:srgbClr val="F79646">
                  <a:lumMod val="50000"/>
                </a:srgbClr>
              </a:solidFill>
            </a:endParaRPr>
          </a:p>
        </p:txBody>
      </p:sp>
      <p:pic>
        <p:nvPicPr>
          <p:cNvPr id="54" name="Picture 10" descr="http://www.epu.gov.my/image/image_gallery?uuid=d340f1a4-5a62-407f-b111-d3ee551e86c1&amp;groupId=10131&amp;t=12368704866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6274" y="828265"/>
            <a:ext cx="642029" cy="570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6" name="Rectangle 65"/>
          <p:cNvSpPr/>
          <p:nvPr/>
        </p:nvSpPr>
        <p:spPr>
          <a:xfrm>
            <a:off x="7780310" y="837978"/>
            <a:ext cx="1184178" cy="1324932"/>
          </a:xfrm>
          <a:prstGeom prst="rect">
            <a:avLst/>
          </a:prstGeom>
          <a:solidFill>
            <a:srgbClr val="FFCCFF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648" rIns="91296" bIns="45648" rtlCol="0" anchor="ctr"/>
          <a:lstStyle/>
          <a:p>
            <a:pPr algn="ctr" defTabSz="912947"/>
            <a:r>
              <a:rPr lang="ms-MY" b="1" dirty="0" smtClean="0">
                <a:solidFill>
                  <a:prstClr val="black"/>
                </a:solidFill>
              </a:rPr>
              <a:t>High Income &amp; Advanced Economy</a:t>
            </a:r>
            <a:endParaRPr lang="ms-MY" b="1" dirty="0">
              <a:solidFill>
                <a:prstClr val="black"/>
              </a:solidFill>
            </a:endParaRPr>
          </a:p>
        </p:txBody>
      </p:sp>
      <p:cxnSp>
        <p:nvCxnSpPr>
          <p:cNvPr id="85" name="Straight Connector 84"/>
          <p:cNvCxnSpPr/>
          <p:nvPr/>
        </p:nvCxnSpPr>
        <p:spPr bwMode="auto">
          <a:xfrm>
            <a:off x="1030280" y="3429001"/>
            <a:ext cx="692609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Connector 85"/>
          <p:cNvCxnSpPr/>
          <p:nvPr/>
        </p:nvCxnSpPr>
        <p:spPr bwMode="auto">
          <a:xfrm>
            <a:off x="1030280" y="4293097"/>
            <a:ext cx="692609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7" name="Rectangle 86"/>
          <p:cNvSpPr/>
          <p:nvPr/>
        </p:nvSpPr>
        <p:spPr bwMode="auto">
          <a:xfrm>
            <a:off x="35496" y="1945620"/>
            <a:ext cx="1107504" cy="1080949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00" b="1" dirty="0" smtClean="0">
                <a:solidFill>
                  <a:prstClr val="black"/>
                </a:solidFill>
              </a:rPr>
              <a:t>Access &amp; quality: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00" b="1" dirty="0" smtClean="0">
                <a:solidFill>
                  <a:prstClr val="black"/>
                </a:solidFill>
              </a:rPr>
              <a:t>Skills Institutions</a:t>
            </a:r>
            <a:endParaRPr lang="ms-MY" sz="1300" b="1" dirty="0" smtClean="0">
              <a:solidFill>
                <a:prstClr val="black"/>
              </a:solidFill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35496" y="3501009"/>
            <a:ext cx="922776" cy="64807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Arial" charset="0"/>
              </a:rPr>
              <a:t>Funding</a:t>
            </a:r>
            <a:endParaRPr lang="ms-MY" sz="1400" b="1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9" name="Rectangle 88"/>
          <p:cNvSpPr/>
          <p:nvPr/>
        </p:nvSpPr>
        <p:spPr bwMode="auto">
          <a:xfrm>
            <a:off x="35496" y="5028363"/>
            <a:ext cx="1224136" cy="56087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Arial" charset="0"/>
              </a:rPr>
              <a:t>Governance</a:t>
            </a:r>
            <a:endParaRPr lang="ms-MY" sz="1400" b="1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55976" y="2060849"/>
            <a:ext cx="1291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79646">
                    <a:lumMod val="75000"/>
                  </a:srgbClr>
                </a:solidFill>
              </a:rPr>
              <a:t>Community College </a:t>
            </a:r>
          </a:p>
          <a:p>
            <a:pPr algn="ctr"/>
            <a:r>
              <a:rPr lang="en-US" sz="1200" b="1" dirty="0" smtClean="0">
                <a:solidFill>
                  <a:srgbClr val="F79646">
                    <a:lumMod val="75000"/>
                  </a:srgbClr>
                </a:solidFill>
              </a:rPr>
              <a:t>(2000)</a:t>
            </a:r>
            <a:endParaRPr lang="en-US" sz="1200" b="1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87624" y="2967336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79646">
                    <a:lumMod val="75000"/>
                  </a:srgbClr>
                </a:solidFill>
              </a:rPr>
              <a:t>Polytechnics (1969) </a:t>
            </a:r>
            <a:endParaRPr lang="en-US" sz="1200" b="1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627784" y="210324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solidFill>
                  <a:srgbClr val="F79646">
                    <a:lumMod val="75000"/>
                  </a:srgbClr>
                </a:solidFill>
              </a:rPr>
              <a:t>GiatMARA</a:t>
            </a:r>
            <a:endParaRPr lang="en-US" sz="1200" b="1" dirty="0" smtClean="0">
              <a:solidFill>
                <a:srgbClr val="F79646">
                  <a:lumMod val="75000"/>
                </a:srgbClr>
              </a:solidFill>
            </a:endParaRPr>
          </a:p>
          <a:p>
            <a:pPr algn="ctr"/>
            <a:r>
              <a:rPr lang="en-US" sz="1200" b="1" dirty="0" smtClean="0">
                <a:solidFill>
                  <a:srgbClr val="F79646">
                    <a:lumMod val="75000"/>
                  </a:srgbClr>
                </a:solidFill>
              </a:rPr>
              <a:t>(1986) </a:t>
            </a:r>
            <a:endParaRPr lang="en-US" sz="1200" b="1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128936" y="2060849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79646">
                    <a:lumMod val="75000"/>
                  </a:srgbClr>
                </a:solidFill>
              </a:rPr>
              <a:t>ILP &amp; IKBN</a:t>
            </a:r>
          </a:p>
          <a:p>
            <a:r>
              <a:rPr lang="en-US" sz="1200" b="1" dirty="0" smtClean="0">
                <a:solidFill>
                  <a:srgbClr val="F79646">
                    <a:lumMod val="75000"/>
                  </a:srgbClr>
                </a:solidFill>
              </a:rPr>
              <a:t>(1964) </a:t>
            </a:r>
            <a:endParaRPr lang="en-US" sz="1200" b="1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143000" y="2564905"/>
            <a:ext cx="119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79646">
                    <a:lumMod val="75000"/>
                  </a:srgbClr>
                </a:solidFill>
              </a:rPr>
              <a:t>IKM</a:t>
            </a:r>
          </a:p>
          <a:p>
            <a:pPr algn="ctr"/>
            <a:r>
              <a:rPr lang="en-US" sz="1200" b="1" dirty="0" smtClean="0">
                <a:solidFill>
                  <a:srgbClr val="F79646">
                    <a:lumMod val="75000"/>
                  </a:srgbClr>
                </a:solidFill>
              </a:rPr>
              <a:t>(1968)</a:t>
            </a:r>
            <a:endParaRPr lang="en-US" sz="1200" b="1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48064" y="5733257"/>
            <a:ext cx="22715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1200" b="1" dirty="0" smtClean="0">
                <a:solidFill>
                  <a:prstClr val="black"/>
                </a:solidFill>
              </a:rPr>
              <a:t>Act 555: Private </a:t>
            </a:r>
            <a:r>
              <a:rPr lang="en-MY" sz="1200" b="1" dirty="0">
                <a:solidFill>
                  <a:prstClr val="black"/>
                </a:solidFill>
              </a:rPr>
              <a:t>Higher Educational Institution Act </a:t>
            </a:r>
            <a:r>
              <a:rPr lang="en-MY" sz="1200" b="1" dirty="0" smtClean="0">
                <a:solidFill>
                  <a:prstClr val="black"/>
                </a:solidFill>
              </a:rPr>
              <a:t>(2007)</a:t>
            </a:r>
            <a:endParaRPr lang="en-US" sz="1200" b="1" dirty="0">
              <a:solidFill>
                <a:prstClr val="black"/>
              </a:solidFill>
              <a:cs typeface="Calibri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635896" y="4365105"/>
            <a:ext cx="1378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</a:rPr>
              <a:t>Education Act 550 – </a:t>
            </a:r>
            <a:r>
              <a:rPr lang="en-US" sz="1200" b="1" dirty="0" smtClean="0">
                <a:solidFill>
                  <a:prstClr val="black"/>
                </a:solidFill>
                <a:cs typeface="Calibri" pitchFamily="34" charset="0"/>
              </a:rPr>
              <a:t>MOE</a:t>
            </a:r>
            <a:endParaRPr lang="en-US" sz="1200" b="1" dirty="0">
              <a:solidFill>
                <a:prstClr val="black"/>
              </a:solidFill>
              <a:cs typeface="Calibri" pitchFamily="34" charset="0"/>
            </a:endParaRPr>
          </a:p>
          <a:p>
            <a:pPr algn="ctr"/>
            <a:r>
              <a:rPr lang="en-US" sz="1200" b="1" dirty="0" smtClean="0">
                <a:solidFill>
                  <a:prstClr val="black"/>
                </a:solidFill>
                <a:cs typeface="Calibri" pitchFamily="34" charset="0"/>
              </a:rPr>
              <a:t>(1996)</a:t>
            </a:r>
            <a:endParaRPr lang="en-US" sz="1200" dirty="0">
              <a:solidFill>
                <a:prstClr val="black"/>
              </a:solidFill>
              <a:cs typeface="Calibri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004047" y="4365105"/>
            <a:ext cx="25412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</a:rPr>
              <a:t>Act 652: </a:t>
            </a:r>
            <a:r>
              <a:rPr lang="en-MY" sz="1200" b="1" dirty="0">
                <a:solidFill>
                  <a:prstClr val="black"/>
                </a:solidFill>
              </a:rPr>
              <a:t>The National Skills Development Act (NASDA) </a:t>
            </a:r>
            <a:r>
              <a:rPr lang="en-US" sz="1200" b="1" dirty="0" smtClean="0">
                <a:solidFill>
                  <a:prstClr val="black"/>
                </a:solidFill>
                <a:cs typeface="Calibri" pitchFamily="34" charset="0"/>
              </a:rPr>
              <a:t>(2006) – </a:t>
            </a:r>
            <a:r>
              <a:rPr lang="en-US" sz="1200" b="1" dirty="0" smtClean="0">
                <a:solidFill>
                  <a:srgbClr val="FF0000"/>
                </a:solidFill>
                <a:cs typeface="Calibri" pitchFamily="34" charset="0"/>
              </a:rPr>
              <a:t>Establishment of DSD</a:t>
            </a:r>
          </a:p>
        </p:txBody>
      </p:sp>
      <p:sp>
        <p:nvSpPr>
          <p:cNvPr id="3" name="Rectangle 2"/>
          <p:cNvSpPr/>
          <p:nvPr/>
        </p:nvSpPr>
        <p:spPr>
          <a:xfrm>
            <a:off x="5004048" y="5013177"/>
            <a:ext cx="25412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</a:rPr>
              <a:t>Act 556: National Accreditation Board Act (2007) – </a:t>
            </a:r>
            <a:r>
              <a:rPr lang="en-US" sz="1200" b="1" dirty="0" smtClean="0">
                <a:solidFill>
                  <a:srgbClr val="FF0000"/>
                </a:solidFill>
              </a:rPr>
              <a:t>Establishment of MQA</a:t>
            </a:r>
            <a:endParaRPr lang="ms-MY" sz="1200" b="1" dirty="0">
              <a:solidFill>
                <a:srgbClr val="FF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292080" y="3501009"/>
            <a:ext cx="19442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1200" b="1" dirty="0" smtClean="0">
                <a:solidFill>
                  <a:srgbClr val="EEECE1">
                    <a:lumMod val="60000"/>
                    <a:lumOff val="40000"/>
                  </a:srgbClr>
                </a:solidFill>
              </a:rPr>
              <a:t>Act 640: The </a:t>
            </a:r>
            <a:r>
              <a:rPr lang="en-MY" sz="1200" b="1" dirty="0">
                <a:solidFill>
                  <a:srgbClr val="EEECE1">
                    <a:lumMod val="60000"/>
                    <a:lumOff val="40000"/>
                  </a:srgbClr>
                </a:solidFill>
              </a:rPr>
              <a:t>Skills Development Fund </a:t>
            </a:r>
            <a:r>
              <a:rPr lang="en-MY" sz="1200" b="1" dirty="0" smtClean="0">
                <a:solidFill>
                  <a:srgbClr val="EEECE1">
                    <a:lumMod val="60000"/>
                    <a:lumOff val="40000"/>
                  </a:srgbClr>
                </a:solidFill>
              </a:rPr>
              <a:t>Act </a:t>
            </a:r>
          </a:p>
          <a:p>
            <a:pPr algn="ctr"/>
            <a:r>
              <a:rPr lang="en-MY" sz="1200" b="1" dirty="0" smtClean="0">
                <a:solidFill>
                  <a:srgbClr val="EEECE1">
                    <a:lumMod val="60000"/>
                    <a:lumOff val="40000"/>
                  </a:srgbClr>
                </a:solidFill>
              </a:rPr>
              <a:t>(2004) </a:t>
            </a:r>
            <a:endParaRPr lang="ms-MY" sz="1200" b="1" dirty="0">
              <a:solidFill>
                <a:srgbClr val="EEECE1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303790" y="3502750"/>
            <a:ext cx="2027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1200" b="1" dirty="0">
                <a:solidFill>
                  <a:srgbClr val="EEECE1">
                    <a:lumMod val="60000"/>
                    <a:lumOff val="40000"/>
                  </a:srgbClr>
                </a:solidFill>
              </a:rPr>
              <a:t>Human Resources Development </a:t>
            </a:r>
            <a:r>
              <a:rPr lang="en-MY" sz="1200" b="1" dirty="0" smtClean="0">
                <a:solidFill>
                  <a:srgbClr val="EEECE1">
                    <a:lumMod val="60000"/>
                    <a:lumOff val="40000"/>
                  </a:srgbClr>
                </a:solidFill>
              </a:rPr>
              <a:t>Act - HRDF (1992)</a:t>
            </a:r>
            <a:endParaRPr lang="ms-MY" sz="1200" b="1" dirty="0">
              <a:solidFill>
                <a:srgbClr val="EEECE1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483768" y="4437113"/>
            <a:ext cx="1152128" cy="649813"/>
          </a:xfrm>
          <a:prstGeom prst="rect">
            <a:avLst/>
          </a:prstGeom>
          <a:ln>
            <a:prstDash val="dash"/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Arial" charset="0"/>
              </a:rPr>
              <a:t>Establishment of MLVK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Arial" charset="0"/>
              </a:rPr>
              <a:t>(1989)</a:t>
            </a:r>
            <a:endParaRPr lang="ms-MY" sz="1200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689747" y="5086926"/>
            <a:ext cx="1378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</a:rPr>
              <a:t>NOSS introduction</a:t>
            </a:r>
            <a:endParaRPr lang="en-US" sz="1200" b="1" dirty="0">
              <a:solidFill>
                <a:prstClr val="black"/>
              </a:solidFill>
              <a:cs typeface="Calibri" pitchFamily="34" charset="0"/>
            </a:endParaRPr>
          </a:p>
          <a:p>
            <a:pPr algn="ctr"/>
            <a:r>
              <a:rPr lang="en-US" sz="1200" b="1" dirty="0" smtClean="0">
                <a:solidFill>
                  <a:prstClr val="black"/>
                </a:solidFill>
                <a:cs typeface="Calibri" pitchFamily="34" charset="0"/>
              </a:rPr>
              <a:t>(1992)</a:t>
            </a:r>
            <a:endParaRPr lang="en-US" sz="1200" dirty="0">
              <a:solidFill>
                <a:prstClr val="black"/>
              </a:solidFill>
              <a:cs typeface="Calibri" pitchFamily="34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3923928" y="5733257"/>
            <a:ext cx="1152128" cy="649813"/>
          </a:xfrm>
          <a:prstGeom prst="rect">
            <a:avLst/>
          </a:prstGeom>
          <a:ln>
            <a:prstDash val="dash"/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Arial" charset="0"/>
              </a:rPr>
              <a:t>Establishment of LAN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Arial" charset="0"/>
              </a:rPr>
              <a:t>(1996)</a:t>
            </a:r>
            <a:endParaRPr lang="ms-MY" sz="1200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220073" y="3574758"/>
            <a:ext cx="19442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1200" b="1" dirty="0" smtClean="0">
                <a:solidFill>
                  <a:prstClr val="black"/>
                </a:solidFill>
              </a:rPr>
              <a:t>Act 640: The </a:t>
            </a:r>
            <a:r>
              <a:rPr lang="en-MY" sz="1200" b="1" dirty="0">
                <a:solidFill>
                  <a:prstClr val="black"/>
                </a:solidFill>
              </a:rPr>
              <a:t>Skills Development Fund </a:t>
            </a:r>
            <a:r>
              <a:rPr lang="en-MY" sz="1200" b="1" dirty="0" smtClean="0">
                <a:solidFill>
                  <a:prstClr val="black"/>
                </a:solidFill>
              </a:rPr>
              <a:t>Act </a:t>
            </a:r>
          </a:p>
          <a:p>
            <a:pPr algn="ctr"/>
            <a:r>
              <a:rPr lang="en-MY" sz="1200" b="1" dirty="0" smtClean="0">
                <a:solidFill>
                  <a:prstClr val="black"/>
                </a:solidFill>
              </a:rPr>
              <a:t>(2004) </a:t>
            </a:r>
            <a:endParaRPr lang="ms-MY" sz="1200" b="1" dirty="0">
              <a:solidFill>
                <a:prstClr val="black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456190" y="3574758"/>
            <a:ext cx="2027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1200" b="1" dirty="0">
                <a:solidFill>
                  <a:prstClr val="black"/>
                </a:solidFill>
              </a:rPr>
              <a:t>Human Resources Development </a:t>
            </a:r>
            <a:r>
              <a:rPr lang="en-MY" sz="1200" b="1" dirty="0" smtClean="0">
                <a:solidFill>
                  <a:prstClr val="black"/>
                </a:solidFill>
              </a:rPr>
              <a:t>Act - HRDF (1992)</a:t>
            </a:r>
            <a:endParaRPr lang="ms-MY" sz="1200" b="1" dirty="0">
              <a:solidFill>
                <a:prstClr val="black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0" y="320734"/>
            <a:ext cx="7562850" cy="8393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0" y="-2432"/>
            <a:ext cx="7668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MALAYSIA SKILLS TRAINING EVOLUTION</a:t>
            </a:r>
            <a:endParaRPr lang="ms-MY" b="1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9F20B-83B5-46C2-AA52-A367737B3F40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7888762" y="71990"/>
            <a:ext cx="1126690" cy="332674"/>
            <a:chOff x="7888762" y="71990"/>
            <a:chExt cx="1126690" cy="332674"/>
          </a:xfrm>
        </p:grpSpPr>
        <p:sp>
          <p:nvSpPr>
            <p:cNvPr id="59" name="Parallelogram 58"/>
            <p:cNvSpPr/>
            <p:nvPr/>
          </p:nvSpPr>
          <p:spPr>
            <a:xfrm>
              <a:off x="7888762" y="71990"/>
              <a:ext cx="1126690" cy="332674"/>
            </a:xfrm>
            <a:prstGeom prst="parallelogram">
              <a:avLst/>
            </a:prstGeom>
            <a:solidFill>
              <a:srgbClr val="990099">
                <a:alpha val="90000"/>
              </a:srgb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50000"/>
                <a:alpha val="9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tint val="5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endParaRPr lang="ms-MY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7956376" y="116632"/>
              <a:ext cx="97828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i="1" dirty="0">
                  <a:solidFill>
                    <a:prstClr val="white"/>
                  </a:solidFill>
                  <a:latin typeface="Arial Black" panose="020B0A04020102020204" pitchFamily="34" charset="0"/>
                </a:rPr>
                <a:t>Overview</a:t>
              </a:r>
              <a:endParaRPr lang="ms-MY" sz="1200" i="1" dirty="0">
                <a:solidFill>
                  <a:prstClr val="white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568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AutoShape 3"/>
          <p:cNvSpPr>
            <a:spLocks noChangeArrowheads="1"/>
          </p:cNvSpPr>
          <p:nvPr/>
        </p:nvSpPr>
        <p:spPr bwMode="auto">
          <a:xfrm>
            <a:off x="147251" y="1898758"/>
            <a:ext cx="729344" cy="328358"/>
          </a:xfrm>
          <a:prstGeom prst="flowChartAlternateProcess">
            <a:avLst/>
          </a:prstGeom>
          <a:ln>
            <a:solidFill>
              <a:srgbClr val="FF0066"/>
            </a:solidFill>
            <a:headEnd type="none" w="lg" len="lg"/>
            <a:tailEnd type="none" w="lg" len="lg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18288" rIns="0" bIns="18288" anchor="ctr"/>
          <a:lstStyle/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kern="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BEng Tech</a:t>
            </a:r>
          </a:p>
        </p:txBody>
      </p:sp>
      <p:sp>
        <p:nvSpPr>
          <p:cNvPr id="53" name="AutoShape 4"/>
          <p:cNvSpPr>
            <a:spLocks noChangeArrowheads="1"/>
          </p:cNvSpPr>
          <p:nvPr/>
        </p:nvSpPr>
        <p:spPr bwMode="auto">
          <a:xfrm>
            <a:off x="147251" y="2257900"/>
            <a:ext cx="729344" cy="328358"/>
          </a:xfrm>
          <a:prstGeom prst="flowChartAlternateProcess">
            <a:avLst/>
          </a:prstGeom>
          <a:ln>
            <a:solidFill>
              <a:srgbClr val="660066"/>
            </a:solidFill>
            <a:headEnd type="none" w="lg" len="lg"/>
            <a:tailEnd type="none" w="lg" len="lg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18288" rIns="0" bIns="18288" anchor="ctr"/>
          <a:lstStyle/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kern="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Adv</a:t>
            </a:r>
            <a:r>
              <a:rPr lang="en-US" sz="900" b="1" kern="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Dip </a:t>
            </a:r>
          </a:p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kern="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Tech</a:t>
            </a:r>
          </a:p>
        </p:txBody>
      </p:sp>
      <p:sp>
        <p:nvSpPr>
          <p:cNvPr id="54" name="AutoShape 5"/>
          <p:cNvSpPr>
            <a:spLocks noChangeArrowheads="1"/>
          </p:cNvSpPr>
          <p:nvPr/>
        </p:nvSpPr>
        <p:spPr bwMode="auto">
          <a:xfrm>
            <a:off x="147251" y="2621146"/>
            <a:ext cx="729344" cy="328358"/>
          </a:xfrm>
          <a:prstGeom prst="flowChartAlternateProcess">
            <a:avLst/>
          </a:prstGeom>
          <a:ln>
            <a:solidFill>
              <a:srgbClr val="660066"/>
            </a:solidFill>
            <a:headEnd type="none" w="lg" len="lg"/>
            <a:tailEnd type="none" w="lg" len="lg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18288" rIns="0" bIns="18288" anchor="ctr"/>
          <a:lstStyle/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kern="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DLKM +</a:t>
            </a:r>
          </a:p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kern="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n-US" sz="900" b="1" kern="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Adv</a:t>
            </a:r>
            <a:r>
              <a:rPr lang="en-US" sz="900" b="1" kern="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Dip Tech</a:t>
            </a:r>
          </a:p>
        </p:txBody>
      </p:sp>
      <p:sp>
        <p:nvSpPr>
          <p:cNvPr id="56" name="AutoShape 6"/>
          <p:cNvSpPr>
            <a:spLocks noChangeArrowheads="1"/>
          </p:cNvSpPr>
          <p:nvPr/>
        </p:nvSpPr>
        <p:spPr bwMode="auto">
          <a:xfrm>
            <a:off x="147251" y="3023383"/>
            <a:ext cx="729344" cy="330409"/>
          </a:xfrm>
          <a:prstGeom prst="flowChartAlternateProcess">
            <a:avLst/>
          </a:prstGeom>
          <a:ln>
            <a:solidFill>
              <a:srgbClr val="660066"/>
            </a:solidFill>
            <a:headEnd type="none" w="lg" len="lg"/>
            <a:tailEnd type="none" w="lg" len="lg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18288" rIns="0" bIns="18288" anchor="ctr"/>
          <a:lstStyle/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kern="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DLKM</a:t>
            </a:r>
          </a:p>
        </p:txBody>
      </p:sp>
      <p:sp>
        <p:nvSpPr>
          <p:cNvPr id="58" name="AutoShape 7"/>
          <p:cNvSpPr>
            <a:spLocks noChangeArrowheads="1"/>
          </p:cNvSpPr>
          <p:nvPr/>
        </p:nvSpPr>
        <p:spPr bwMode="auto">
          <a:xfrm>
            <a:off x="147251" y="3444093"/>
            <a:ext cx="729344" cy="330409"/>
          </a:xfrm>
          <a:prstGeom prst="flowChartAlternateProcess">
            <a:avLst/>
          </a:prstGeom>
          <a:ln>
            <a:solidFill>
              <a:srgbClr val="660066"/>
            </a:solidFill>
            <a:headEnd type="none" w="lg" len="lg"/>
            <a:tailEnd type="none" w="lg" len="lg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18288" rIns="0" bIns="18288" anchor="ctr"/>
          <a:lstStyle/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kern="0" smtClean="0">
                <a:solidFill>
                  <a:prstClr val="black"/>
                </a:solidFill>
                <a:latin typeface="Arial Narrow" panose="020B0606020202030204" pitchFamily="34" charset="0"/>
              </a:rPr>
              <a:t>Dip Tech</a:t>
            </a:r>
          </a:p>
        </p:txBody>
      </p:sp>
      <p:sp>
        <p:nvSpPr>
          <p:cNvPr id="59" name="AutoShape 8"/>
          <p:cNvSpPr>
            <a:spLocks noChangeArrowheads="1"/>
          </p:cNvSpPr>
          <p:nvPr/>
        </p:nvSpPr>
        <p:spPr bwMode="auto">
          <a:xfrm>
            <a:off x="147251" y="3829913"/>
            <a:ext cx="729344" cy="554103"/>
          </a:xfrm>
          <a:prstGeom prst="flowChartAlternateProcess">
            <a:avLst/>
          </a:prstGeom>
          <a:ln>
            <a:solidFill>
              <a:srgbClr val="660066"/>
            </a:solidFill>
            <a:headEnd type="none" w="lg" len="lg"/>
            <a:tailEnd type="none" w="lg" len="lg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18288" rIns="0" bIns="18288" anchor="ctr"/>
          <a:lstStyle/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kern="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DLKM + Diploma Technology</a:t>
            </a:r>
          </a:p>
        </p:txBody>
      </p:sp>
      <p:sp>
        <p:nvSpPr>
          <p:cNvPr id="60" name="AutoShape 9"/>
          <p:cNvSpPr>
            <a:spLocks noChangeArrowheads="1"/>
          </p:cNvSpPr>
          <p:nvPr/>
        </p:nvSpPr>
        <p:spPr bwMode="auto">
          <a:xfrm>
            <a:off x="147251" y="4441479"/>
            <a:ext cx="729344" cy="328358"/>
          </a:xfrm>
          <a:prstGeom prst="flowChartAlternateProcess">
            <a:avLst/>
          </a:prstGeom>
          <a:ln>
            <a:solidFill>
              <a:srgbClr val="660066"/>
            </a:solidFill>
            <a:headEnd type="none" w="lg" len="lg"/>
            <a:tailEnd type="none" w="lg" len="lg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18288" rIns="0" bIns="18288" anchor="ctr"/>
          <a:lstStyle/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kern="0" smtClean="0">
                <a:solidFill>
                  <a:prstClr val="black"/>
                </a:solidFill>
                <a:latin typeface="Arial Narrow" panose="020B0606020202030204" pitchFamily="34" charset="0"/>
              </a:rPr>
              <a:t>DKM</a:t>
            </a:r>
          </a:p>
        </p:txBody>
      </p:sp>
      <p:sp>
        <p:nvSpPr>
          <p:cNvPr id="61" name="AutoShape 10"/>
          <p:cNvSpPr>
            <a:spLocks noChangeArrowheads="1"/>
          </p:cNvSpPr>
          <p:nvPr/>
        </p:nvSpPr>
        <p:spPr bwMode="auto">
          <a:xfrm>
            <a:off x="147251" y="4915544"/>
            <a:ext cx="729344" cy="552051"/>
          </a:xfrm>
          <a:prstGeom prst="flowChartAlternateProcess">
            <a:avLst/>
          </a:prstGeom>
          <a:ln>
            <a:solidFill>
              <a:srgbClr val="CC0066"/>
            </a:solidFill>
            <a:headEnd type="none" w="lg" len="lg"/>
            <a:tailEnd type="none" w="lg" len="lg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18288" rIns="0" bIns="18288" anchor="ctr"/>
          <a:lstStyle/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kern="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Sijil</a:t>
            </a:r>
            <a:r>
              <a:rPr lang="en-US" sz="900" b="1" kern="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</a:p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kern="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Teknologi</a:t>
            </a:r>
            <a:endParaRPr lang="en-US" sz="900" b="1" kern="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62" name="AutoShape 11"/>
          <p:cNvSpPr>
            <a:spLocks noChangeArrowheads="1"/>
          </p:cNvSpPr>
          <p:nvPr/>
        </p:nvSpPr>
        <p:spPr bwMode="auto">
          <a:xfrm>
            <a:off x="147251" y="5514797"/>
            <a:ext cx="729344" cy="547947"/>
          </a:xfrm>
          <a:prstGeom prst="flowChartAlternateProcess">
            <a:avLst/>
          </a:prstGeom>
          <a:ln>
            <a:solidFill>
              <a:srgbClr val="CC0066"/>
            </a:solidFill>
            <a:headEnd type="none" w="lg" len="lg"/>
            <a:tailEnd type="none" w="lg" len="lg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18288" rIns="0" bIns="18288" anchor="ctr"/>
          <a:lstStyle/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kern="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SKM 1,2,3 + </a:t>
            </a:r>
          </a:p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kern="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Sijil</a:t>
            </a:r>
            <a:r>
              <a:rPr lang="en-US" sz="900" b="1" kern="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</a:p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kern="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Teknologi</a:t>
            </a:r>
            <a:endParaRPr lang="en-US" sz="900" b="1" kern="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63" name="AutoShape 12"/>
          <p:cNvSpPr>
            <a:spLocks noChangeArrowheads="1"/>
          </p:cNvSpPr>
          <p:nvPr/>
        </p:nvSpPr>
        <p:spPr bwMode="auto">
          <a:xfrm>
            <a:off x="147251" y="6111998"/>
            <a:ext cx="729344" cy="328358"/>
          </a:xfrm>
          <a:prstGeom prst="flowChartAlternateProcess">
            <a:avLst/>
          </a:prstGeom>
          <a:ln>
            <a:solidFill>
              <a:srgbClr val="CC0066"/>
            </a:solidFill>
            <a:headEnd type="none" w="lg" len="lg"/>
            <a:tailEnd type="none" w="lg" len="lg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18288" rIns="0" bIns="18288" anchor="ctr"/>
          <a:lstStyle/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kern="0" smtClean="0">
                <a:solidFill>
                  <a:prstClr val="black"/>
                </a:solidFill>
                <a:latin typeface="Arial Narrow" panose="020B0606020202030204" pitchFamily="34" charset="0"/>
              </a:rPr>
              <a:t>SKM 1 &amp; 2</a:t>
            </a:r>
          </a:p>
        </p:txBody>
      </p:sp>
      <p:sp>
        <p:nvSpPr>
          <p:cNvPr id="64" name="AutoShape 13"/>
          <p:cNvSpPr>
            <a:spLocks noChangeArrowheads="1"/>
          </p:cNvSpPr>
          <p:nvPr/>
        </p:nvSpPr>
        <p:spPr bwMode="auto">
          <a:xfrm>
            <a:off x="896280" y="2621146"/>
            <a:ext cx="564738" cy="1147200"/>
          </a:xfrm>
          <a:prstGeom prst="flowChartAlternateProcess">
            <a:avLst/>
          </a:prstGeom>
          <a:ln>
            <a:headEnd type="none" w="lg" len="lg"/>
            <a:tailEnd type="none" w="lg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64008" rIns="0" bIns="18288" anchor="ctr"/>
          <a:lstStyle/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kern="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JMTI  </a:t>
            </a:r>
          </a:p>
        </p:txBody>
      </p:sp>
      <p:sp>
        <p:nvSpPr>
          <p:cNvPr id="65" name="AutoShape 14"/>
          <p:cNvSpPr>
            <a:spLocks noChangeArrowheads="1"/>
          </p:cNvSpPr>
          <p:nvPr/>
        </p:nvSpPr>
        <p:spPr bwMode="auto">
          <a:xfrm>
            <a:off x="896280" y="3829913"/>
            <a:ext cx="564738" cy="328358"/>
          </a:xfrm>
          <a:prstGeom prst="flowChartAlternateProcess">
            <a:avLst/>
          </a:prstGeom>
          <a:ln>
            <a:headEnd type="none" w="lg" len="lg"/>
            <a:tailEnd type="none" w="lg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64008" rIns="0" bIns="18288" anchor="ctr"/>
          <a:lstStyle/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kern="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ADTEC  </a:t>
            </a:r>
          </a:p>
        </p:txBody>
      </p:sp>
      <p:sp>
        <p:nvSpPr>
          <p:cNvPr id="66" name="AutoShape 15"/>
          <p:cNvSpPr>
            <a:spLocks noChangeArrowheads="1"/>
          </p:cNvSpPr>
          <p:nvPr/>
        </p:nvSpPr>
        <p:spPr bwMode="auto">
          <a:xfrm>
            <a:off x="896280" y="4217784"/>
            <a:ext cx="564738" cy="552051"/>
          </a:xfrm>
          <a:prstGeom prst="flowChartAlternateProcess">
            <a:avLst/>
          </a:prstGeom>
          <a:ln>
            <a:prstDash val="sysDot"/>
            <a:headEnd type="none" w="lg" len="lg"/>
            <a:tailEnd type="none" w="lg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64008" rIns="0" bIns="18288" anchor="ctr"/>
          <a:lstStyle/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kern="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Private</a:t>
            </a:r>
          </a:p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kern="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Accredited</a:t>
            </a:r>
          </a:p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kern="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Centre </a:t>
            </a:r>
          </a:p>
        </p:txBody>
      </p:sp>
      <p:sp>
        <p:nvSpPr>
          <p:cNvPr id="67" name="AutoShape 16"/>
          <p:cNvSpPr>
            <a:spLocks noChangeArrowheads="1"/>
          </p:cNvSpPr>
          <p:nvPr/>
        </p:nvSpPr>
        <p:spPr bwMode="auto">
          <a:xfrm>
            <a:off x="896818" y="5106701"/>
            <a:ext cx="564738" cy="642349"/>
          </a:xfrm>
          <a:prstGeom prst="flowChartAlternateProcess">
            <a:avLst/>
          </a:prstGeom>
          <a:ln>
            <a:headEnd type="none" w="lg" len="lg"/>
            <a:tailEnd type="none" w="lg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64008" rIns="0" bIns="18288" anchor="ctr"/>
          <a:lstStyle/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kern="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ILP  </a:t>
            </a:r>
          </a:p>
        </p:txBody>
      </p:sp>
      <p:sp>
        <p:nvSpPr>
          <p:cNvPr id="68" name="AutoShape 17"/>
          <p:cNvSpPr>
            <a:spLocks noChangeArrowheads="1"/>
          </p:cNvSpPr>
          <p:nvPr/>
        </p:nvSpPr>
        <p:spPr bwMode="auto">
          <a:xfrm>
            <a:off x="1472344" y="5514797"/>
            <a:ext cx="478636" cy="597201"/>
          </a:xfrm>
          <a:prstGeom prst="flowChartAlternateProcess">
            <a:avLst/>
          </a:prstGeom>
          <a:ln>
            <a:headEnd type="none" w="lg" len="lg"/>
            <a:tailEnd type="none" w="lg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64008" rIns="0" bIns="18288" anchor="ctr"/>
          <a:lstStyle/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kern="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IKBN  </a:t>
            </a:r>
          </a:p>
        </p:txBody>
      </p:sp>
      <p:sp>
        <p:nvSpPr>
          <p:cNvPr id="69" name="AutoShape 18"/>
          <p:cNvSpPr>
            <a:spLocks noChangeArrowheads="1"/>
          </p:cNvSpPr>
          <p:nvPr/>
        </p:nvSpPr>
        <p:spPr bwMode="auto">
          <a:xfrm>
            <a:off x="896280" y="5888304"/>
            <a:ext cx="564738" cy="552051"/>
          </a:xfrm>
          <a:prstGeom prst="flowChartAlternateProcess">
            <a:avLst/>
          </a:prstGeom>
          <a:ln>
            <a:prstDash val="sysDot"/>
            <a:headEnd type="none" w="lg" len="lg"/>
            <a:tailEnd type="none" w="lg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64008" rIns="0" bIns="18288" anchor="ctr"/>
          <a:lstStyle/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kern="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Private</a:t>
            </a:r>
          </a:p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kern="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Accredited</a:t>
            </a:r>
          </a:p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kern="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Centre</a:t>
            </a:r>
          </a:p>
        </p:txBody>
      </p:sp>
      <p:sp>
        <p:nvSpPr>
          <p:cNvPr id="70" name="AutoShape 19"/>
          <p:cNvSpPr>
            <a:spLocks noChangeArrowheads="1"/>
          </p:cNvSpPr>
          <p:nvPr/>
        </p:nvSpPr>
        <p:spPr bwMode="auto">
          <a:xfrm>
            <a:off x="1472344" y="2621147"/>
            <a:ext cx="478636" cy="1537122"/>
          </a:xfrm>
          <a:prstGeom prst="flowChartAlternateProcess">
            <a:avLst/>
          </a:prstGeom>
          <a:ln>
            <a:headEnd type="none" w="lg" len="lg"/>
            <a:tailEnd type="none" w="lg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64008" rIns="0" bIns="18288" anchor="ctr"/>
          <a:lstStyle/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IKTBN  </a:t>
            </a:r>
          </a:p>
        </p:txBody>
      </p:sp>
      <p:sp>
        <p:nvSpPr>
          <p:cNvPr id="71" name="AutoShape 20"/>
          <p:cNvSpPr>
            <a:spLocks noChangeArrowheads="1"/>
          </p:cNvSpPr>
          <p:nvPr/>
        </p:nvSpPr>
        <p:spPr bwMode="auto">
          <a:xfrm>
            <a:off x="2046571" y="4915544"/>
            <a:ext cx="446396" cy="552051"/>
          </a:xfrm>
          <a:prstGeom prst="flowChartAlternateProcess">
            <a:avLst/>
          </a:prstGeom>
          <a:ln>
            <a:headEnd type="none" w="lg" len="lg"/>
            <a:tailEnd type="none" w="lg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18288" rIns="0" bIns="18288" anchor="ctr"/>
          <a:lstStyle/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kern="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IKM  </a:t>
            </a:r>
          </a:p>
        </p:txBody>
      </p:sp>
      <p:sp>
        <p:nvSpPr>
          <p:cNvPr id="72" name="AutoShape 21"/>
          <p:cNvSpPr>
            <a:spLocks noChangeArrowheads="1"/>
          </p:cNvSpPr>
          <p:nvPr/>
        </p:nvSpPr>
        <p:spPr bwMode="auto">
          <a:xfrm>
            <a:off x="2046571" y="5888304"/>
            <a:ext cx="446396" cy="552051"/>
          </a:xfrm>
          <a:prstGeom prst="flowChartAlternateProcess">
            <a:avLst/>
          </a:prstGeom>
          <a:ln>
            <a:headEnd type="none" w="lg" len="lg"/>
            <a:tailEnd type="none" w="lg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kern="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Giat</a:t>
            </a:r>
            <a:endParaRPr lang="en-US" sz="1000" b="1" kern="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kern="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MARA </a:t>
            </a:r>
          </a:p>
        </p:txBody>
      </p:sp>
      <p:sp>
        <p:nvSpPr>
          <p:cNvPr id="73" name="AutoShape 22"/>
          <p:cNvSpPr>
            <a:spLocks noChangeArrowheads="1"/>
          </p:cNvSpPr>
          <p:nvPr/>
        </p:nvSpPr>
        <p:spPr bwMode="auto">
          <a:xfrm>
            <a:off x="2046571" y="1898758"/>
            <a:ext cx="446396" cy="547947"/>
          </a:xfrm>
          <a:prstGeom prst="flowChartAlternateProcess">
            <a:avLst/>
          </a:prstGeom>
          <a:ln>
            <a:prstDash val="sysDot"/>
            <a:headEnd type="none" w="lg" len="lg"/>
            <a:tailEnd type="none" w="lg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64008" rIns="0" bIns="18288" anchor="ctr"/>
          <a:lstStyle/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UniKL</a:t>
            </a:r>
            <a:endParaRPr lang="en-US" sz="800" b="1" kern="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74" name="AutoShape 23"/>
          <p:cNvSpPr>
            <a:spLocks noChangeArrowheads="1"/>
          </p:cNvSpPr>
          <p:nvPr/>
        </p:nvSpPr>
        <p:spPr bwMode="auto">
          <a:xfrm>
            <a:off x="2061892" y="3004414"/>
            <a:ext cx="446396" cy="1147200"/>
          </a:xfrm>
          <a:prstGeom prst="flowChartAlternateProcess">
            <a:avLst/>
          </a:prstGeom>
          <a:ln>
            <a:headEnd type="none" w="lg" len="lg"/>
            <a:tailEnd type="none" w="lg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64008" rIns="0" bIns="18288" anchor="ctr"/>
          <a:lstStyle/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kern="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KKTM  </a:t>
            </a:r>
          </a:p>
        </p:txBody>
      </p:sp>
      <p:sp>
        <p:nvSpPr>
          <p:cNvPr id="75" name="AutoShape 24"/>
          <p:cNvSpPr>
            <a:spLocks noChangeArrowheads="1"/>
          </p:cNvSpPr>
          <p:nvPr/>
        </p:nvSpPr>
        <p:spPr bwMode="auto">
          <a:xfrm>
            <a:off x="2065802" y="2571657"/>
            <a:ext cx="446396" cy="330409"/>
          </a:xfrm>
          <a:prstGeom prst="flowChartAlternateProcess">
            <a:avLst/>
          </a:prstGeom>
          <a:ln>
            <a:prstDash val="sysDot"/>
            <a:headEnd type="none" w="lg" len="lg"/>
            <a:tailEnd type="none" w="lg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64008" rIns="0" bIns="18288" anchor="ctr"/>
          <a:lstStyle/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kern="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GMI  </a:t>
            </a:r>
          </a:p>
        </p:txBody>
      </p:sp>
      <p:sp>
        <p:nvSpPr>
          <p:cNvPr id="76" name="AutoShape 25"/>
          <p:cNvSpPr>
            <a:spLocks noChangeArrowheads="1"/>
          </p:cNvSpPr>
          <p:nvPr/>
        </p:nvSpPr>
        <p:spPr bwMode="auto">
          <a:xfrm>
            <a:off x="2579458" y="2537005"/>
            <a:ext cx="597140" cy="1231341"/>
          </a:xfrm>
          <a:prstGeom prst="flowChartAlternateProcess">
            <a:avLst/>
          </a:prstGeom>
          <a:ln>
            <a:headEnd type="none" w="lg" len="lg"/>
            <a:tailEnd type="none" w="lg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64008" rIns="0" bIns="18288" anchor="ctr"/>
          <a:lstStyle/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kern="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Polytechnics</a:t>
            </a:r>
            <a:endParaRPr lang="en-US" sz="800" b="1" kern="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77" name="AutoShape 26"/>
          <p:cNvSpPr>
            <a:spLocks noChangeArrowheads="1"/>
          </p:cNvSpPr>
          <p:nvPr/>
        </p:nvSpPr>
        <p:spPr bwMode="auto">
          <a:xfrm>
            <a:off x="2587206" y="5894458"/>
            <a:ext cx="566280" cy="381718"/>
          </a:xfrm>
          <a:prstGeom prst="flowChartAlternateProcess">
            <a:avLst/>
          </a:prstGeom>
          <a:ln>
            <a:headEnd type="none" w="lg" len="lg"/>
            <a:tailEnd type="none" w="lg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64008" rIns="0" bIns="18288" anchor="ctr"/>
          <a:lstStyle/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kern="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Community</a:t>
            </a:r>
          </a:p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kern="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College</a:t>
            </a:r>
          </a:p>
        </p:txBody>
      </p:sp>
      <p:sp>
        <p:nvSpPr>
          <p:cNvPr id="78" name="AutoShape 27"/>
          <p:cNvSpPr>
            <a:spLocks noChangeArrowheads="1"/>
          </p:cNvSpPr>
          <p:nvPr/>
        </p:nvSpPr>
        <p:spPr bwMode="auto">
          <a:xfrm>
            <a:off x="2565960" y="5282896"/>
            <a:ext cx="564738" cy="387871"/>
          </a:xfrm>
          <a:prstGeom prst="flowChartAlternateProcess">
            <a:avLst/>
          </a:prstGeom>
          <a:ln>
            <a:headEnd type="none" w="lg" len="lg"/>
            <a:tailEnd type="none" w="lg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kern="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Vocational Colleges</a:t>
            </a:r>
          </a:p>
        </p:txBody>
      </p:sp>
      <p:sp>
        <p:nvSpPr>
          <p:cNvPr id="79" name="Rectangle 78"/>
          <p:cNvSpPr>
            <a:spLocks noChangeArrowheads="1"/>
          </p:cNvSpPr>
          <p:nvPr/>
        </p:nvSpPr>
        <p:spPr bwMode="auto">
          <a:xfrm>
            <a:off x="153249" y="1359022"/>
            <a:ext cx="814704" cy="226772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 algn="ctr">
            <a:solidFill>
              <a:srgbClr val="EEECE1"/>
            </a:solidFill>
            <a:miter lim="800000"/>
            <a:headEnd type="none" w="lg" len="lg"/>
            <a:tailEnd type="none" w="lg" len="lg"/>
          </a:ln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kern="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Qualifications</a:t>
            </a:r>
            <a:endParaRPr lang="ms-MY" sz="1050" b="1" kern="0" dirty="0" smtClean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80" name="Flowchart: Off-page Connector 79"/>
          <p:cNvSpPr>
            <a:spLocks noChangeArrowheads="1"/>
          </p:cNvSpPr>
          <p:nvPr/>
        </p:nvSpPr>
        <p:spPr bwMode="auto">
          <a:xfrm>
            <a:off x="902279" y="1359022"/>
            <a:ext cx="552393" cy="453543"/>
          </a:xfrm>
          <a:prstGeom prst="flowChartOffpageConnector">
            <a:avLst/>
          </a:prstGeom>
          <a:solidFill>
            <a:schemeClr val="tx1"/>
          </a:solidFill>
          <a:ln w="9525" algn="ctr">
            <a:solidFill>
              <a:srgbClr val="EEECE1"/>
            </a:solidFill>
            <a:miter lim="800000"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kern="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MOHR</a:t>
            </a:r>
            <a:endParaRPr lang="ms-MY" sz="1050" b="1" kern="0" dirty="0" smtClean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81" name="Flowchart: Off-page Connector 80"/>
          <p:cNvSpPr>
            <a:spLocks noChangeArrowheads="1"/>
          </p:cNvSpPr>
          <p:nvPr/>
        </p:nvSpPr>
        <p:spPr bwMode="auto">
          <a:xfrm>
            <a:off x="1472343" y="1359023"/>
            <a:ext cx="550851" cy="453542"/>
          </a:xfrm>
          <a:prstGeom prst="flowChartOffpageConnector">
            <a:avLst/>
          </a:prstGeom>
          <a:solidFill>
            <a:schemeClr val="tx1"/>
          </a:solidFill>
          <a:ln w="9525" algn="ctr">
            <a:solidFill>
              <a:srgbClr val="EEECE1"/>
            </a:solidFill>
            <a:miter lim="800000"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kern="0" smtClean="0">
                <a:solidFill>
                  <a:prstClr val="white"/>
                </a:solidFill>
                <a:latin typeface="Arial Narrow" panose="020B0606020202030204" pitchFamily="34" charset="0"/>
              </a:rPr>
              <a:t>MOYS</a:t>
            </a:r>
            <a:endParaRPr lang="ms-MY" sz="1050" b="1" kern="0" smtClean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82" name="Flowchart: Off-page Connector 81"/>
          <p:cNvSpPr>
            <a:spLocks noChangeArrowheads="1"/>
          </p:cNvSpPr>
          <p:nvPr/>
        </p:nvSpPr>
        <p:spPr bwMode="auto">
          <a:xfrm>
            <a:off x="2015553" y="1359022"/>
            <a:ext cx="552393" cy="453543"/>
          </a:xfrm>
          <a:prstGeom prst="flowChartOffpageConnector">
            <a:avLst/>
          </a:prstGeom>
          <a:solidFill>
            <a:schemeClr val="tx1"/>
          </a:solidFill>
          <a:ln w="9525" algn="ctr">
            <a:solidFill>
              <a:srgbClr val="EEECE1"/>
            </a:solidFill>
            <a:miter lim="800000"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kern="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MRRD</a:t>
            </a:r>
            <a:endParaRPr lang="ms-MY" sz="1050" b="1" kern="0" dirty="0" smtClean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83" name="Flowchart: Off-page Connector 82"/>
          <p:cNvSpPr>
            <a:spLocks noChangeArrowheads="1"/>
          </p:cNvSpPr>
          <p:nvPr/>
        </p:nvSpPr>
        <p:spPr bwMode="auto">
          <a:xfrm>
            <a:off x="2579457" y="1359022"/>
            <a:ext cx="550851" cy="453543"/>
          </a:xfrm>
          <a:prstGeom prst="flowChartOffpageConnector">
            <a:avLst/>
          </a:prstGeom>
          <a:solidFill>
            <a:schemeClr val="tx1"/>
          </a:solidFill>
          <a:ln w="9525" algn="ctr">
            <a:solidFill>
              <a:srgbClr val="EEECE1"/>
            </a:solidFill>
            <a:miter lim="800000"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kern="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MOE</a:t>
            </a:r>
            <a:endParaRPr lang="ms-MY" sz="1050" b="1" kern="0" dirty="0" smtClean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144252" y="997827"/>
            <a:ext cx="5011853" cy="350933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 algn="ctr">
            <a:solidFill>
              <a:srgbClr val="4D4D4D"/>
            </a:solidFill>
            <a:miter lim="800000"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ms-MY" sz="1600" b="1" kern="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TEVT Delivery System</a:t>
            </a:r>
          </a:p>
        </p:txBody>
      </p:sp>
      <p:sp>
        <p:nvSpPr>
          <p:cNvPr id="85" name="Rectangle 39"/>
          <p:cNvSpPr>
            <a:spLocks noChangeArrowheads="1"/>
          </p:cNvSpPr>
          <p:nvPr/>
        </p:nvSpPr>
        <p:spPr bwMode="auto">
          <a:xfrm>
            <a:off x="3184822" y="1359022"/>
            <a:ext cx="550851" cy="453543"/>
          </a:xfrm>
          <a:prstGeom prst="flowChartOffpageConnector">
            <a:avLst/>
          </a:prstGeom>
          <a:solidFill>
            <a:schemeClr val="tx1"/>
          </a:solidFill>
          <a:ln w="9525" algn="ctr">
            <a:solidFill>
              <a:srgbClr val="EEECE1"/>
            </a:solidFill>
            <a:miter lim="800000"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kern="0" smtClean="0">
                <a:solidFill>
                  <a:prstClr val="white"/>
                </a:solidFill>
                <a:latin typeface="Arial Narrow" panose="020B0606020202030204" pitchFamily="34" charset="0"/>
              </a:rPr>
              <a:t>MOA</a:t>
            </a:r>
            <a:endParaRPr lang="ms-MY" sz="1050" b="1" kern="0" smtClean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86" name="Rectangle 40"/>
          <p:cNvSpPr>
            <a:spLocks noChangeArrowheads="1"/>
          </p:cNvSpPr>
          <p:nvPr/>
        </p:nvSpPr>
        <p:spPr bwMode="auto">
          <a:xfrm>
            <a:off x="4136640" y="1359022"/>
            <a:ext cx="462806" cy="443281"/>
          </a:xfrm>
          <a:prstGeom prst="flowChartOffpageConnector">
            <a:avLst/>
          </a:prstGeom>
          <a:solidFill>
            <a:schemeClr val="tx1"/>
          </a:solidFill>
          <a:ln w="9525" algn="ctr">
            <a:solidFill>
              <a:srgbClr val="EEECE1"/>
            </a:solidFill>
            <a:miter lim="800000"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kern="0" smtClean="0">
                <a:solidFill>
                  <a:prstClr val="white"/>
                </a:solidFill>
                <a:latin typeface="Arial Narrow" panose="020B0606020202030204" pitchFamily="34" charset="0"/>
              </a:rPr>
              <a:t>MOD</a:t>
            </a:r>
            <a:endParaRPr lang="ms-MY" sz="1050" b="1" kern="0" smtClean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87" name="Rectangle 41"/>
          <p:cNvSpPr>
            <a:spLocks noChangeArrowheads="1"/>
          </p:cNvSpPr>
          <p:nvPr/>
        </p:nvSpPr>
        <p:spPr bwMode="auto">
          <a:xfrm>
            <a:off x="3704592" y="1359022"/>
            <a:ext cx="444506" cy="435289"/>
          </a:xfrm>
          <a:prstGeom prst="flowChartOffpageConnector">
            <a:avLst/>
          </a:prstGeom>
          <a:solidFill>
            <a:schemeClr val="tx1"/>
          </a:solidFill>
          <a:ln w="9525" algn="ctr">
            <a:solidFill>
              <a:srgbClr val="EEECE1"/>
            </a:solidFill>
            <a:miter lim="800000"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kern="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KKR</a:t>
            </a:r>
            <a:endParaRPr lang="ms-MY" sz="1050" b="1" kern="0" dirty="0" smtClean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88" name="Rectangle 42"/>
          <p:cNvSpPr>
            <a:spLocks noChangeArrowheads="1"/>
          </p:cNvSpPr>
          <p:nvPr/>
        </p:nvSpPr>
        <p:spPr bwMode="auto">
          <a:xfrm>
            <a:off x="4607025" y="1359022"/>
            <a:ext cx="553233" cy="453543"/>
          </a:xfrm>
          <a:prstGeom prst="flowChartOffpageConnector">
            <a:avLst/>
          </a:prstGeom>
          <a:solidFill>
            <a:schemeClr val="tx1"/>
          </a:solidFill>
          <a:ln w="9525" algn="ctr">
            <a:solidFill>
              <a:srgbClr val="B2B2B2"/>
            </a:solidFill>
            <a:miter lim="800000"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kern="0" smtClean="0">
                <a:solidFill>
                  <a:prstClr val="white"/>
                </a:solidFill>
                <a:latin typeface="Arial Narrow" panose="020B0606020202030204" pitchFamily="34" charset="0"/>
              </a:rPr>
              <a:t>States</a:t>
            </a:r>
            <a:endParaRPr lang="ms-MY" sz="1050" b="1" kern="0" smtClean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89" name="AutoShape 45"/>
          <p:cNvSpPr>
            <a:spLocks noChangeArrowheads="1"/>
          </p:cNvSpPr>
          <p:nvPr/>
        </p:nvSpPr>
        <p:spPr bwMode="auto">
          <a:xfrm>
            <a:off x="3196821" y="4284481"/>
            <a:ext cx="522413" cy="1778262"/>
          </a:xfrm>
          <a:prstGeom prst="flowChartAlternateProcess">
            <a:avLst/>
          </a:prstGeom>
          <a:ln>
            <a:headEnd type="none" w="lg" len="lg"/>
            <a:tailEnd type="none" w="lg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64008" rIns="0" bIns="18288" anchor="ctr"/>
          <a:lstStyle/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kern="0" smtClean="0">
                <a:solidFill>
                  <a:prstClr val="black"/>
                </a:solidFill>
                <a:latin typeface="Arial Narrow" panose="020B0606020202030204" pitchFamily="34" charset="0"/>
              </a:rPr>
              <a:t>MOA Institutes </a:t>
            </a:r>
          </a:p>
        </p:txBody>
      </p:sp>
      <p:sp>
        <p:nvSpPr>
          <p:cNvPr id="90" name="AutoShape 46"/>
          <p:cNvSpPr>
            <a:spLocks noChangeArrowheads="1"/>
          </p:cNvSpPr>
          <p:nvPr/>
        </p:nvSpPr>
        <p:spPr bwMode="auto">
          <a:xfrm>
            <a:off x="3184823" y="4314240"/>
            <a:ext cx="182074" cy="139552"/>
          </a:xfrm>
          <a:prstGeom prst="flowChartAlternateProcess">
            <a:avLst/>
          </a:prstGeom>
          <a:solidFill>
            <a:srgbClr val="0000FF"/>
          </a:solidFill>
          <a:ln w="9525" algn="ctr">
            <a:solidFill>
              <a:srgbClr val="4D4D4D"/>
            </a:solidFill>
            <a:miter lim="800000"/>
            <a:headEnd type="none" w="lg" len="lg"/>
            <a:tailEnd type="none" w="lg" len="lg"/>
          </a:ln>
        </p:spPr>
        <p:txBody>
          <a:bodyPr wrap="none" lIns="0" tIns="18288" rIns="0" bIns="18288" anchor="ctr"/>
          <a:lstStyle/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kern="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6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211811" y="5555187"/>
            <a:ext cx="516404" cy="472015"/>
            <a:chOff x="4070069" y="5634006"/>
            <a:chExt cx="501931" cy="472015"/>
          </a:xfrm>
        </p:grpSpPr>
        <p:sp>
          <p:nvSpPr>
            <p:cNvPr id="91" name="AutoShape 47"/>
            <p:cNvSpPr>
              <a:spLocks noChangeArrowheads="1"/>
            </p:cNvSpPr>
            <p:nvPr/>
          </p:nvSpPr>
          <p:spPr bwMode="auto">
            <a:xfrm>
              <a:off x="4070069" y="5660685"/>
              <a:ext cx="501931" cy="445336"/>
            </a:xfrm>
            <a:prstGeom prst="flowChartAlternateProcess">
              <a:avLst/>
            </a:prstGeom>
            <a:ln>
              <a:prstDash val="sysDot"/>
              <a:headEnd type="none" w="lg" len="lg"/>
              <a:tailEnd type="none" w="lg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64008" rIns="0" bIns="18288" anchor="ctr"/>
            <a:lstStyle/>
            <a:p>
              <a:pPr algn="ctr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kern="0" smtClean="0">
                  <a:solidFill>
                    <a:prstClr val="black"/>
                  </a:solidFill>
                  <a:latin typeface="Arial Narrow" panose="020B0606020202030204" pitchFamily="34" charset="0"/>
                </a:rPr>
                <a:t>Perhebat</a:t>
              </a:r>
            </a:p>
            <a:p>
              <a:pPr algn="ctr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kern="0" smtClean="0">
                  <a:solidFill>
                    <a:prstClr val="black"/>
                  </a:solidFill>
                  <a:latin typeface="Arial Narrow" panose="020B0606020202030204" pitchFamily="34" charset="0"/>
                </a:rPr>
                <a:t>Institutes</a:t>
              </a:r>
            </a:p>
          </p:txBody>
        </p:sp>
        <p:sp>
          <p:nvSpPr>
            <p:cNvPr id="92" name="AutoShape 50"/>
            <p:cNvSpPr>
              <a:spLocks noChangeArrowheads="1"/>
            </p:cNvSpPr>
            <p:nvPr/>
          </p:nvSpPr>
          <p:spPr bwMode="auto">
            <a:xfrm>
              <a:off x="4073069" y="5634006"/>
              <a:ext cx="176971" cy="139552"/>
            </a:xfrm>
            <a:prstGeom prst="flowChartAlternateProcess">
              <a:avLst/>
            </a:prstGeom>
            <a:solidFill>
              <a:srgbClr val="0000FF"/>
            </a:solidFill>
            <a:ln w="9525" algn="ctr">
              <a:solidFill>
                <a:srgbClr val="4D4D4D"/>
              </a:solidFill>
              <a:prstDash val="sysDot"/>
              <a:miter lim="800000"/>
              <a:headEnd type="none" w="lg" len="lg"/>
              <a:tailEnd type="none" w="lg" len="lg"/>
            </a:ln>
          </p:spPr>
          <p:txBody>
            <a:bodyPr wrap="none" lIns="0" tIns="18288" rIns="0" bIns="18288" anchor="ctr"/>
            <a:lstStyle/>
            <a:p>
              <a:pPr algn="ctr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i="1" kern="0" dirty="0">
                  <a:solidFill>
                    <a:prstClr val="white"/>
                  </a:solidFill>
                  <a:latin typeface="Arial Narrow" panose="020B0606020202030204" pitchFamily="34" charset="0"/>
                </a:rPr>
                <a:t>1</a:t>
              </a:r>
              <a:endParaRPr lang="en-US" sz="900" b="1" i="1" kern="0" dirty="0" smtClean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93" name="AutoShape 51"/>
          <p:cNvSpPr>
            <a:spLocks noChangeArrowheads="1"/>
          </p:cNvSpPr>
          <p:nvPr/>
        </p:nvSpPr>
        <p:spPr bwMode="auto">
          <a:xfrm>
            <a:off x="3772384" y="5526708"/>
            <a:ext cx="374760" cy="547947"/>
          </a:xfrm>
          <a:prstGeom prst="flowChartAlternateProcess">
            <a:avLst/>
          </a:prstGeom>
          <a:ln>
            <a:headEnd type="none" w="lg" len="lg"/>
            <a:tailEnd type="none" w="lg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64008" rIns="0" bIns="18288" anchor="ctr"/>
          <a:lstStyle/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kern="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CIDB</a:t>
            </a:r>
          </a:p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kern="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(ABN) </a:t>
            </a:r>
          </a:p>
        </p:txBody>
      </p:sp>
      <p:sp>
        <p:nvSpPr>
          <p:cNvPr id="94" name="AutoShape 52"/>
          <p:cNvSpPr>
            <a:spLocks noChangeArrowheads="1"/>
          </p:cNvSpPr>
          <p:nvPr/>
        </p:nvSpPr>
        <p:spPr bwMode="auto">
          <a:xfrm>
            <a:off x="3800210" y="5514797"/>
            <a:ext cx="144036" cy="139552"/>
          </a:xfrm>
          <a:prstGeom prst="flowChartAlternateProcess">
            <a:avLst/>
          </a:prstGeom>
          <a:solidFill>
            <a:srgbClr val="0000FF"/>
          </a:solidFill>
          <a:ln w="9525" algn="ctr">
            <a:solidFill>
              <a:srgbClr val="4D4D4D"/>
            </a:solidFill>
            <a:miter lim="800000"/>
            <a:headEnd type="none" w="lg" len="lg"/>
            <a:tailEnd type="none" w="lg" len="lg"/>
          </a:ln>
        </p:spPr>
        <p:txBody>
          <a:bodyPr wrap="none" lIns="0" tIns="18288" rIns="0" bIns="18288" anchor="ctr"/>
          <a:lstStyle/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kern="0" smtClean="0">
                <a:solidFill>
                  <a:prstClr val="white"/>
                </a:solidFill>
                <a:latin typeface="Arial Narrow" panose="020B0606020202030204" pitchFamily="34" charset="0"/>
              </a:rPr>
              <a:t>6</a:t>
            </a:r>
          </a:p>
        </p:txBody>
      </p:sp>
      <p:sp>
        <p:nvSpPr>
          <p:cNvPr id="95" name="AutoShape 53"/>
          <p:cNvSpPr>
            <a:spLocks noChangeArrowheads="1"/>
          </p:cNvSpPr>
          <p:nvPr/>
        </p:nvSpPr>
        <p:spPr bwMode="auto">
          <a:xfrm>
            <a:off x="4751041" y="5514797"/>
            <a:ext cx="405064" cy="547947"/>
          </a:xfrm>
          <a:prstGeom prst="flowChartAlternateProcess">
            <a:avLst/>
          </a:prstGeom>
          <a:ln>
            <a:prstDash val="sysDot"/>
            <a:headEnd type="none" w="lg" len="lg"/>
            <a:tailEnd type="none" w="lg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64008" rIns="0" bIns="18288" anchor="ctr"/>
          <a:lstStyle/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States institute</a:t>
            </a:r>
          </a:p>
        </p:txBody>
      </p:sp>
      <p:sp>
        <p:nvSpPr>
          <p:cNvPr id="96" name="AutoShape 54"/>
          <p:cNvSpPr>
            <a:spLocks noChangeArrowheads="1"/>
          </p:cNvSpPr>
          <p:nvPr/>
        </p:nvSpPr>
        <p:spPr bwMode="auto">
          <a:xfrm>
            <a:off x="4833548" y="5476831"/>
            <a:ext cx="151972" cy="171362"/>
          </a:xfrm>
          <a:prstGeom prst="flowChartAlternateProcess">
            <a:avLst/>
          </a:prstGeom>
          <a:solidFill>
            <a:srgbClr val="0000FF"/>
          </a:solidFill>
          <a:ln w="9525" algn="ctr">
            <a:solidFill>
              <a:srgbClr val="4D4D4D"/>
            </a:solidFill>
            <a:miter lim="800000"/>
            <a:headEnd type="none" w="lg" len="lg"/>
            <a:tailEnd type="none" w="lg" len="lg"/>
          </a:ln>
        </p:spPr>
        <p:txBody>
          <a:bodyPr wrap="none" lIns="0" tIns="18288" rIns="0" bIns="18288" anchor="ctr"/>
          <a:lstStyle/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i="1" kern="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12</a:t>
            </a:r>
          </a:p>
        </p:txBody>
      </p:sp>
      <p:sp>
        <p:nvSpPr>
          <p:cNvPr id="97" name="AutoShape 55"/>
          <p:cNvSpPr>
            <a:spLocks noChangeArrowheads="1"/>
          </p:cNvSpPr>
          <p:nvPr/>
        </p:nvSpPr>
        <p:spPr bwMode="auto">
          <a:xfrm>
            <a:off x="2573459" y="2551370"/>
            <a:ext cx="183616" cy="139552"/>
          </a:xfrm>
          <a:prstGeom prst="flowChartAlternateProcess">
            <a:avLst/>
          </a:prstGeom>
          <a:solidFill>
            <a:srgbClr val="0000FF"/>
          </a:solidFill>
          <a:ln w="9525" algn="ctr">
            <a:solidFill>
              <a:srgbClr val="4D4D4D"/>
            </a:solidFill>
            <a:miter lim="800000"/>
            <a:headEnd type="none" w="lg" len="lg"/>
            <a:tailEnd type="none" w="lg" len="lg"/>
          </a:ln>
        </p:spPr>
        <p:txBody>
          <a:bodyPr wrap="none" lIns="0" tIns="18288" rIns="0" bIns="18288" anchor="ctr"/>
          <a:lstStyle/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kern="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32</a:t>
            </a:r>
          </a:p>
        </p:txBody>
      </p:sp>
      <p:sp>
        <p:nvSpPr>
          <p:cNvPr id="98" name="AutoShape 56"/>
          <p:cNvSpPr>
            <a:spLocks noChangeArrowheads="1"/>
          </p:cNvSpPr>
          <p:nvPr/>
        </p:nvSpPr>
        <p:spPr bwMode="auto">
          <a:xfrm>
            <a:off x="2588217" y="5800682"/>
            <a:ext cx="183616" cy="139552"/>
          </a:xfrm>
          <a:prstGeom prst="flowChartAlternateProcess">
            <a:avLst/>
          </a:prstGeom>
          <a:solidFill>
            <a:srgbClr val="0000FF"/>
          </a:solidFill>
          <a:ln w="9525" algn="ctr">
            <a:solidFill>
              <a:srgbClr val="4D4D4D"/>
            </a:solidFill>
            <a:miter lim="800000"/>
            <a:headEnd type="none" w="lg" len="lg"/>
            <a:tailEnd type="none" w="lg" len="lg"/>
          </a:ln>
        </p:spPr>
        <p:txBody>
          <a:bodyPr wrap="none" lIns="0" tIns="18288" rIns="0" bIns="18288" anchor="ctr"/>
          <a:lstStyle/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kern="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80</a:t>
            </a:r>
          </a:p>
        </p:txBody>
      </p:sp>
      <p:sp>
        <p:nvSpPr>
          <p:cNvPr id="99" name="AutoShape 57"/>
          <p:cNvSpPr>
            <a:spLocks noChangeArrowheads="1"/>
          </p:cNvSpPr>
          <p:nvPr/>
        </p:nvSpPr>
        <p:spPr bwMode="auto">
          <a:xfrm>
            <a:off x="2552464" y="5182336"/>
            <a:ext cx="183616" cy="139552"/>
          </a:xfrm>
          <a:prstGeom prst="flowChartAlternateProcess">
            <a:avLst/>
          </a:prstGeom>
          <a:solidFill>
            <a:srgbClr val="0000FF"/>
          </a:solidFill>
          <a:ln w="9525" algn="ctr">
            <a:solidFill>
              <a:srgbClr val="4D4D4D"/>
            </a:solidFill>
            <a:miter lim="800000"/>
            <a:headEnd type="none" w="lg" len="lg"/>
            <a:tailEnd type="none" w="lg" len="lg"/>
          </a:ln>
        </p:spPr>
        <p:txBody>
          <a:bodyPr wrap="none" lIns="0" tIns="18288" rIns="0" bIns="18288" anchor="ctr"/>
          <a:lstStyle/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kern="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72</a:t>
            </a:r>
          </a:p>
        </p:txBody>
      </p:sp>
      <p:sp>
        <p:nvSpPr>
          <p:cNvPr id="100" name="AutoShape 58"/>
          <p:cNvSpPr>
            <a:spLocks noChangeArrowheads="1"/>
          </p:cNvSpPr>
          <p:nvPr/>
        </p:nvSpPr>
        <p:spPr bwMode="auto">
          <a:xfrm>
            <a:off x="2018235" y="5861626"/>
            <a:ext cx="182074" cy="141603"/>
          </a:xfrm>
          <a:prstGeom prst="flowChartAlternateProcess">
            <a:avLst/>
          </a:prstGeom>
          <a:solidFill>
            <a:srgbClr val="0000FF"/>
          </a:solidFill>
          <a:ln w="9525" algn="ctr">
            <a:solidFill>
              <a:srgbClr val="4D4D4D"/>
            </a:solidFill>
            <a:miter lim="800000"/>
            <a:headEnd type="none" w="lg" len="lg"/>
            <a:tailEnd type="none" w="lg" len="lg"/>
          </a:ln>
        </p:spPr>
        <p:txBody>
          <a:bodyPr wrap="none" lIns="0" tIns="18288" rIns="0" bIns="18288" anchor="ctr"/>
          <a:lstStyle/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kern="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231</a:t>
            </a:r>
          </a:p>
        </p:txBody>
      </p:sp>
      <p:sp>
        <p:nvSpPr>
          <p:cNvPr id="101" name="AutoShape 59"/>
          <p:cNvSpPr>
            <a:spLocks noChangeArrowheads="1"/>
          </p:cNvSpPr>
          <p:nvPr/>
        </p:nvSpPr>
        <p:spPr bwMode="auto">
          <a:xfrm>
            <a:off x="2018235" y="4931962"/>
            <a:ext cx="182074" cy="139552"/>
          </a:xfrm>
          <a:prstGeom prst="flowChartAlternateProcess">
            <a:avLst/>
          </a:prstGeom>
          <a:solidFill>
            <a:srgbClr val="0000FF"/>
          </a:solidFill>
          <a:ln w="9525" algn="ctr">
            <a:solidFill>
              <a:srgbClr val="4D4D4D"/>
            </a:solidFill>
            <a:miter lim="800000"/>
            <a:headEnd type="none" w="lg" len="lg"/>
            <a:tailEnd type="none" w="lg" len="lg"/>
          </a:ln>
        </p:spPr>
        <p:txBody>
          <a:bodyPr wrap="none" lIns="0" tIns="18288" rIns="0" bIns="18288" anchor="ctr"/>
          <a:lstStyle/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kern="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13</a:t>
            </a:r>
          </a:p>
        </p:txBody>
      </p:sp>
      <p:sp>
        <p:nvSpPr>
          <p:cNvPr id="102" name="AutoShape 60"/>
          <p:cNvSpPr>
            <a:spLocks noChangeArrowheads="1"/>
          </p:cNvSpPr>
          <p:nvPr/>
        </p:nvSpPr>
        <p:spPr bwMode="auto">
          <a:xfrm>
            <a:off x="2026610" y="2558872"/>
            <a:ext cx="182074" cy="139552"/>
          </a:xfrm>
          <a:prstGeom prst="flowChartAlternateProcess">
            <a:avLst/>
          </a:prstGeom>
          <a:solidFill>
            <a:srgbClr val="0000FF"/>
          </a:solidFill>
          <a:ln w="9525" algn="ctr">
            <a:solidFill>
              <a:srgbClr val="4D4D4D"/>
            </a:solidFill>
            <a:miter lim="800000"/>
            <a:headEnd type="none" w="lg" len="lg"/>
            <a:tailEnd type="none" w="lg" len="lg"/>
          </a:ln>
        </p:spPr>
        <p:txBody>
          <a:bodyPr wrap="none" lIns="0" tIns="18288" rIns="0" bIns="18288" anchor="ctr"/>
          <a:lstStyle/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kern="0" smtClean="0">
                <a:solidFill>
                  <a:prstClr val="white"/>
                </a:solidFill>
                <a:latin typeface="Arial Narrow" panose="020B0606020202030204" pitchFamily="34" charset="0"/>
              </a:rPr>
              <a:t>1</a:t>
            </a:r>
          </a:p>
        </p:txBody>
      </p:sp>
      <p:sp>
        <p:nvSpPr>
          <p:cNvPr id="103" name="AutoShape 61"/>
          <p:cNvSpPr>
            <a:spLocks noChangeArrowheads="1"/>
          </p:cNvSpPr>
          <p:nvPr/>
        </p:nvSpPr>
        <p:spPr bwMode="auto">
          <a:xfrm>
            <a:off x="2033556" y="3012622"/>
            <a:ext cx="182074" cy="139552"/>
          </a:xfrm>
          <a:prstGeom prst="flowChartAlternateProcess">
            <a:avLst/>
          </a:prstGeom>
          <a:solidFill>
            <a:srgbClr val="0000FF"/>
          </a:solidFill>
          <a:ln w="9525" algn="ctr">
            <a:solidFill>
              <a:srgbClr val="4D4D4D"/>
            </a:solidFill>
            <a:miter lim="800000"/>
            <a:headEnd type="none" w="lg" len="lg"/>
            <a:tailEnd type="none" w="lg" len="lg"/>
          </a:ln>
        </p:spPr>
        <p:txBody>
          <a:bodyPr wrap="none" lIns="0" tIns="18288" rIns="0" bIns="18288" anchor="ctr"/>
          <a:lstStyle/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kern="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11</a:t>
            </a:r>
          </a:p>
        </p:txBody>
      </p:sp>
      <p:sp>
        <p:nvSpPr>
          <p:cNvPr id="104" name="AutoShape 62"/>
          <p:cNvSpPr>
            <a:spLocks noChangeArrowheads="1"/>
          </p:cNvSpPr>
          <p:nvPr/>
        </p:nvSpPr>
        <p:spPr bwMode="auto">
          <a:xfrm>
            <a:off x="2015453" y="1855625"/>
            <a:ext cx="143528" cy="205223"/>
          </a:xfrm>
          <a:prstGeom prst="flowChartAlternateProcess">
            <a:avLst/>
          </a:prstGeom>
          <a:solidFill>
            <a:srgbClr val="0000FF"/>
          </a:solidFill>
          <a:ln w="9525" algn="ctr">
            <a:solidFill>
              <a:srgbClr val="4D4D4D"/>
            </a:solidFill>
            <a:miter lim="800000"/>
            <a:headEnd type="none" w="lg" len="lg"/>
            <a:tailEnd type="none" w="lg" len="lg"/>
          </a:ln>
        </p:spPr>
        <p:txBody>
          <a:bodyPr wrap="none" lIns="0" tIns="18288" rIns="0" bIns="18288" anchor="ctr"/>
          <a:lstStyle/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kern="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13</a:t>
            </a:r>
          </a:p>
        </p:txBody>
      </p:sp>
      <p:sp>
        <p:nvSpPr>
          <p:cNvPr id="105" name="AutoShape 63"/>
          <p:cNvSpPr>
            <a:spLocks noChangeArrowheads="1"/>
          </p:cNvSpPr>
          <p:nvPr/>
        </p:nvSpPr>
        <p:spPr bwMode="auto">
          <a:xfrm>
            <a:off x="1494840" y="2629354"/>
            <a:ext cx="182074" cy="139552"/>
          </a:xfrm>
          <a:prstGeom prst="flowChartAlternateProcess">
            <a:avLst/>
          </a:prstGeom>
          <a:solidFill>
            <a:srgbClr val="0000FF"/>
          </a:solidFill>
          <a:ln w="9525" algn="ctr">
            <a:solidFill>
              <a:srgbClr val="4D4D4D"/>
            </a:solidFill>
            <a:miter lim="800000"/>
            <a:headEnd type="none" w="lg" len="lg"/>
            <a:tailEnd type="none" w="lg" len="lg"/>
          </a:ln>
        </p:spPr>
        <p:txBody>
          <a:bodyPr wrap="none" lIns="0" tIns="18288" rIns="0" bIns="18288" anchor="ctr"/>
          <a:lstStyle/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kern="0" smtClean="0">
                <a:solidFill>
                  <a:prstClr val="white"/>
                </a:solidFill>
                <a:latin typeface="Arial Narrow" panose="020B0606020202030204" pitchFamily="34" charset="0"/>
              </a:rPr>
              <a:t>1</a:t>
            </a:r>
          </a:p>
        </p:txBody>
      </p:sp>
      <p:sp>
        <p:nvSpPr>
          <p:cNvPr id="106" name="AutoShape 64"/>
          <p:cNvSpPr>
            <a:spLocks noChangeArrowheads="1"/>
          </p:cNvSpPr>
          <p:nvPr/>
        </p:nvSpPr>
        <p:spPr bwMode="auto">
          <a:xfrm>
            <a:off x="1494840" y="5508641"/>
            <a:ext cx="182074" cy="139552"/>
          </a:xfrm>
          <a:prstGeom prst="flowChartAlternateProcess">
            <a:avLst/>
          </a:prstGeom>
          <a:solidFill>
            <a:srgbClr val="0000FF"/>
          </a:solidFill>
          <a:ln w="9525" algn="ctr">
            <a:solidFill>
              <a:srgbClr val="4D4D4D"/>
            </a:solidFill>
            <a:miter lim="800000"/>
            <a:headEnd type="none" w="lg" len="lg"/>
            <a:tailEnd type="none" w="lg" len="lg"/>
          </a:ln>
        </p:spPr>
        <p:txBody>
          <a:bodyPr wrap="none" lIns="0" tIns="18288" rIns="0" bIns="18288" anchor="ctr"/>
          <a:lstStyle/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kern="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19</a:t>
            </a:r>
          </a:p>
        </p:txBody>
      </p:sp>
      <p:sp>
        <p:nvSpPr>
          <p:cNvPr id="107" name="AutoShape 65"/>
          <p:cNvSpPr>
            <a:spLocks noChangeArrowheads="1"/>
          </p:cNvSpPr>
          <p:nvPr/>
        </p:nvSpPr>
        <p:spPr bwMode="auto">
          <a:xfrm>
            <a:off x="906777" y="2629354"/>
            <a:ext cx="182074" cy="139552"/>
          </a:xfrm>
          <a:prstGeom prst="flowChartAlternateProcess">
            <a:avLst/>
          </a:prstGeom>
          <a:solidFill>
            <a:srgbClr val="0000FF"/>
          </a:solidFill>
          <a:ln w="9525" algn="ctr">
            <a:solidFill>
              <a:srgbClr val="4D4D4D"/>
            </a:solidFill>
            <a:miter lim="800000"/>
            <a:headEnd type="none" w="lg" len="lg"/>
            <a:tailEnd type="none" w="lg" len="lg"/>
          </a:ln>
        </p:spPr>
        <p:txBody>
          <a:bodyPr wrap="none" lIns="0" tIns="18288" rIns="0" bIns="18288" anchor="ctr"/>
          <a:lstStyle/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kern="0" smtClean="0">
                <a:solidFill>
                  <a:prstClr val="white"/>
                </a:solidFill>
                <a:latin typeface="Arial Narrow" panose="020B0606020202030204" pitchFamily="34" charset="0"/>
              </a:rPr>
              <a:t>1</a:t>
            </a:r>
          </a:p>
        </p:txBody>
      </p:sp>
      <p:sp>
        <p:nvSpPr>
          <p:cNvPr id="108" name="AutoShape 66"/>
          <p:cNvSpPr>
            <a:spLocks noChangeArrowheads="1"/>
          </p:cNvSpPr>
          <p:nvPr/>
        </p:nvSpPr>
        <p:spPr bwMode="auto">
          <a:xfrm>
            <a:off x="906777" y="3821703"/>
            <a:ext cx="182074" cy="139552"/>
          </a:xfrm>
          <a:prstGeom prst="flowChartAlternateProcess">
            <a:avLst/>
          </a:prstGeom>
          <a:solidFill>
            <a:srgbClr val="0000FF"/>
          </a:solidFill>
          <a:ln w="9525" algn="ctr">
            <a:solidFill>
              <a:srgbClr val="4D4D4D"/>
            </a:solidFill>
            <a:miter lim="800000"/>
            <a:headEnd type="none" w="lg" len="lg"/>
            <a:tailEnd type="none" w="lg" len="lg"/>
          </a:ln>
        </p:spPr>
        <p:txBody>
          <a:bodyPr wrap="none" lIns="0" tIns="18288" rIns="0" bIns="18288" anchor="ctr"/>
          <a:lstStyle/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kern="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5</a:t>
            </a:r>
          </a:p>
        </p:txBody>
      </p:sp>
      <p:sp>
        <p:nvSpPr>
          <p:cNvPr id="109" name="AutoShape 67"/>
          <p:cNvSpPr>
            <a:spLocks noChangeArrowheads="1"/>
          </p:cNvSpPr>
          <p:nvPr/>
        </p:nvSpPr>
        <p:spPr bwMode="auto">
          <a:xfrm>
            <a:off x="907315" y="5110805"/>
            <a:ext cx="182074" cy="139552"/>
          </a:xfrm>
          <a:prstGeom prst="flowChartAlternateProcess">
            <a:avLst/>
          </a:prstGeom>
          <a:solidFill>
            <a:srgbClr val="0000FF"/>
          </a:solidFill>
          <a:ln w="9525" algn="ctr">
            <a:solidFill>
              <a:srgbClr val="4D4D4D"/>
            </a:solidFill>
            <a:miter lim="800000"/>
            <a:headEnd type="none" w="lg" len="lg"/>
            <a:tailEnd type="none" w="lg" len="lg"/>
          </a:ln>
        </p:spPr>
        <p:txBody>
          <a:bodyPr wrap="none" lIns="0" tIns="18288" rIns="0" bIns="18288" anchor="ctr"/>
          <a:lstStyle/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kern="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23</a:t>
            </a:r>
          </a:p>
        </p:txBody>
      </p:sp>
      <p:sp>
        <p:nvSpPr>
          <p:cNvPr id="110" name="AutoShape 68"/>
          <p:cNvSpPr>
            <a:spLocks noChangeArrowheads="1"/>
          </p:cNvSpPr>
          <p:nvPr/>
        </p:nvSpPr>
        <p:spPr bwMode="auto">
          <a:xfrm>
            <a:off x="906777" y="5824683"/>
            <a:ext cx="421239" cy="139552"/>
          </a:xfrm>
          <a:prstGeom prst="flowChartAlternateProcess">
            <a:avLst/>
          </a:prstGeom>
          <a:solidFill>
            <a:srgbClr val="0000FF"/>
          </a:solidFill>
          <a:ln w="9525" algn="ctr">
            <a:solidFill>
              <a:srgbClr val="4D4D4D"/>
            </a:solidFill>
            <a:miter lim="800000"/>
            <a:headEnd type="none" w="lg" len="lg"/>
            <a:tailEnd type="none" w="lg" len="lg"/>
          </a:ln>
        </p:spPr>
        <p:txBody>
          <a:bodyPr wrap="none" lIns="0" tIns="18288" rIns="0" bIns="18288" anchor="ctr"/>
          <a:lstStyle/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kern="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500</a:t>
            </a:r>
          </a:p>
        </p:txBody>
      </p:sp>
      <p:sp>
        <p:nvSpPr>
          <p:cNvPr id="111" name="AutoShape 69"/>
          <p:cNvSpPr>
            <a:spLocks noChangeArrowheads="1"/>
          </p:cNvSpPr>
          <p:nvPr/>
        </p:nvSpPr>
        <p:spPr bwMode="auto">
          <a:xfrm>
            <a:off x="906777" y="4225993"/>
            <a:ext cx="91590" cy="116978"/>
          </a:xfrm>
          <a:prstGeom prst="flowChartAlternateProcess">
            <a:avLst/>
          </a:prstGeom>
          <a:solidFill>
            <a:srgbClr val="0000FF"/>
          </a:solidFill>
          <a:ln w="9525" algn="ctr">
            <a:solidFill>
              <a:srgbClr val="4D4D4D"/>
            </a:solidFill>
            <a:miter lim="800000"/>
            <a:headEnd type="none" w="lg" len="lg"/>
            <a:tailEnd type="none" w="lg" len="lg"/>
          </a:ln>
        </p:spPr>
        <p:txBody>
          <a:bodyPr wrap="none" lIns="0" tIns="18288" rIns="0" bIns="18288" anchor="ctr"/>
          <a:lstStyle/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900" b="1" kern="0" smtClean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12" name="AutoShape 70"/>
          <p:cNvCxnSpPr>
            <a:cxnSpLocks noChangeShapeType="1"/>
            <a:stCxn id="111" idx="1"/>
            <a:endCxn id="110" idx="1"/>
          </p:cNvCxnSpPr>
          <p:nvPr/>
        </p:nvCxnSpPr>
        <p:spPr bwMode="gray">
          <a:xfrm rot="10800000" flipV="1">
            <a:off x="906777" y="4284481"/>
            <a:ext cx="12700" cy="1609977"/>
          </a:xfrm>
          <a:prstGeom prst="bentConnector3">
            <a:avLst>
              <a:gd name="adj1" fmla="val 1800000"/>
            </a:avLst>
          </a:prstGeom>
          <a:noFill/>
          <a:ln w="9525">
            <a:solidFill>
              <a:srgbClr val="4D4D4D"/>
            </a:solidFill>
            <a:miter lim="800000"/>
            <a:headEnd type="triangle" w="med" len="med"/>
            <a:tailEnd type="triangle" w="med" len="med"/>
          </a:ln>
        </p:spPr>
      </p:cxnSp>
      <p:sp>
        <p:nvSpPr>
          <p:cNvPr id="113" name="AutoShape 22"/>
          <p:cNvSpPr>
            <a:spLocks noChangeArrowheads="1"/>
          </p:cNvSpPr>
          <p:nvPr/>
        </p:nvSpPr>
        <p:spPr bwMode="auto">
          <a:xfrm>
            <a:off x="2595304" y="1898758"/>
            <a:ext cx="566281" cy="547947"/>
          </a:xfrm>
          <a:prstGeom prst="flowChartAlternateProcess">
            <a:avLst/>
          </a:prstGeom>
          <a:ln>
            <a:prstDash val="sysDot"/>
            <a:headEnd type="none" w="lg" len="lg"/>
            <a:tailEnd type="none" w="lg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64008" rIns="0" bIns="18288" anchor="ctr"/>
          <a:lstStyle/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IPTA </a:t>
            </a:r>
          </a:p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(MTUN)</a:t>
            </a:r>
          </a:p>
        </p:txBody>
      </p:sp>
      <p:sp>
        <p:nvSpPr>
          <p:cNvPr id="114" name="AutoShape 62"/>
          <p:cNvSpPr>
            <a:spLocks noChangeArrowheads="1"/>
          </p:cNvSpPr>
          <p:nvPr/>
        </p:nvSpPr>
        <p:spPr bwMode="auto">
          <a:xfrm>
            <a:off x="2552464" y="1812565"/>
            <a:ext cx="144256" cy="165221"/>
          </a:xfrm>
          <a:prstGeom prst="flowChartAlternateProcess">
            <a:avLst/>
          </a:prstGeom>
          <a:solidFill>
            <a:srgbClr val="0000FF"/>
          </a:solidFill>
          <a:ln w="9525" algn="ctr">
            <a:solidFill>
              <a:srgbClr val="4D4D4D"/>
            </a:solidFill>
            <a:miter lim="800000"/>
            <a:headEnd type="none" w="lg" len="lg"/>
            <a:tailEnd type="none" w="lg" len="lg"/>
          </a:ln>
        </p:spPr>
        <p:txBody>
          <a:bodyPr wrap="none" lIns="0" tIns="18288" rIns="0" bIns="18288" anchor="ctr"/>
          <a:lstStyle/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kern="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4</a:t>
            </a:r>
          </a:p>
        </p:txBody>
      </p:sp>
      <p:pic>
        <p:nvPicPr>
          <p:cNvPr id="115" name="Picture 114" descr="Screen Clippi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23" y="1607063"/>
            <a:ext cx="361387" cy="257691"/>
          </a:xfrm>
          <a:prstGeom prst="rect">
            <a:avLst/>
          </a:prstGeom>
        </p:spPr>
      </p:pic>
      <p:pic>
        <p:nvPicPr>
          <p:cNvPr id="116" name="Picture 6" descr="http://edu.flashkitech.com/wp-content/uploads/2010/08/jpk1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08" y="1607063"/>
            <a:ext cx="333902" cy="27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" name="Rectangle 116"/>
          <p:cNvSpPr/>
          <p:nvPr/>
        </p:nvSpPr>
        <p:spPr>
          <a:xfrm>
            <a:off x="107504" y="940664"/>
            <a:ext cx="5052754" cy="558468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220072" y="908720"/>
            <a:ext cx="3832086" cy="576064"/>
          </a:xfrm>
        </p:spPr>
        <p:txBody>
          <a:bodyPr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Build enrolment capacity of  Public Skills Training Institution (As of 1</a:t>
            </a:r>
            <a:r>
              <a:rPr lang="en-US" sz="1400" b="1" baseline="30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st</a:t>
            </a:r>
            <a:r>
              <a:rPr lang="en-US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January 2014)</a:t>
            </a:r>
            <a:endParaRPr lang="ms-MY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0" y="320734"/>
            <a:ext cx="7562850" cy="4571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prstClr val="white"/>
              </a:solidFill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0" y="-2432"/>
            <a:ext cx="6876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TEVT PROVIDERS </a:t>
            </a:r>
            <a:endParaRPr lang="ms-MY" b="1" dirty="0">
              <a:solidFill>
                <a:prstClr val="black"/>
              </a:solidFill>
            </a:endParaRPr>
          </a:p>
        </p:txBody>
      </p:sp>
      <p:sp>
        <p:nvSpPr>
          <p:cNvPr id="233" name="Rectangle 1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07504" y="6493400"/>
            <a:ext cx="8994775" cy="319977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b"/>
          <a:lstStyle/>
          <a:p>
            <a:pPr marL="85725" indent="-85725">
              <a:lnSpc>
                <a:spcPct val="90000"/>
              </a:lnSpc>
              <a:buFontTx/>
              <a:buAutoNum type="arabicPeriod"/>
            </a:pPr>
            <a:r>
              <a:rPr lang="en-US" sz="7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Excludes </a:t>
            </a:r>
            <a:r>
              <a:rPr lang="en-US" sz="700" dirty="0">
                <a:solidFill>
                  <a:prstClr val="black"/>
                </a:solidFill>
                <a:latin typeface="Arial Narrow" panose="020B0606020202030204" pitchFamily="34" charset="0"/>
              </a:rPr>
              <a:t>state institutes  </a:t>
            </a:r>
            <a:endParaRPr lang="en-US" sz="7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85725" indent="-85725">
              <a:lnSpc>
                <a:spcPct val="90000"/>
              </a:lnSpc>
              <a:buFontTx/>
              <a:buAutoNum type="arabicPeriod"/>
            </a:pPr>
            <a:r>
              <a:rPr lang="en-US" sz="7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Public Skills Training </a:t>
            </a:r>
            <a:r>
              <a:rPr lang="en-US" sz="70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Institues</a:t>
            </a:r>
            <a:r>
              <a:rPr lang="en-US" sz="7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(Polytechnics, Community Colleges, ILP, JMTI,ADTEC, IKM/KKTM, GIATMARA, IKTBN/IKBN and NATC.  </a:t>
            </a:r>
          </a:p>
          <a:p>
            <a:pPr marL="85725" indent="-85725">
              <a:lnSpc>
                <a:spcPct val="90000"/>
              </a:lnSpc>
              <a:buFontTx/>
              <a:buAutoNum type="arabicPeriod"/>
            </a:pPr>
            <a:r>
              <a:rPr lang="en-US" sz="7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PTPK students </a:t>
            </a:r>
            <a:r>
              <a:rPr lang="en-US" sz="700" dirty="0">
                <a:solidFill>
                  <a:prstClr val="black"/>
                </a:solidFill>
                <a:latin typeface="Arial Narrow" panose="020B0606020202030204" pitchFamily="34" charset="0"/>
              </a:rPr>
              <a:t>loans </a:t>
            </a:r>
            <a:r>
              <a:rPr lang="en-US" sz="7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for 2014: RM330 </a:t>
            </a:r>
            <a:r>
              <a:rPr lang="en-US" sz="70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Mn</a:t>
            </a:r>
            <a:r>
              <a:rPr lang="en-US" sz="7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(10</a:t>
            </a:r>
            <a:r>
              <a:rPr lang="en-US" sz="700" baseline="30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th</a:t>
            </a:r>
            <a:r>
              <a:rPr lang="en-US" sz="7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MP for 2011-2014: RM1.45 </a:t>
            </a:r>
            <a:r>
              <a:rPr lang="en-US" sz="70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Bn</a:t>
            </a:r>
            <a:r>
              <a:rPr lang="en-US" sz="7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)</a:t>
            </a:r>
            <a:endParaRPr lang="en-US" sz="7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765" y="1468358"/>
            <a:ext cx="3637731" cy="4971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" name="Rectangle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496" y="404664"/>
            <a:ext cx="8928992" cy="409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Font typeface="Wingdings" pitchFamily="2" charset="2"/>
              <a:buChar char="q"/>
            </a:pPr>
            <a:r>
              <a:rPr lang="en-US" sz="1200" b="1" dirty="0" smtClean="0">
                <a:solidFill>
                  <a:srgbClr val="0000FF"/>
                </a:solidFill>
              </a:rPr>
              <a:t>Establishment of skills training institute started as early in 1964 with introduction of  IKBN </a:t>
            </a:r>
            <a:r>
              <a:rPr lang="en-US" sz="1200" b="1" dirty="0" err="1" smtClean="0">
                <a:solidFill>
                  <a:srgbClr val="0000FF"/>
                </a:solidFill>
              </a:rPr>
              <a:t>Dusun</a:t>
            </a:r>
            <a:r>
              <a:rPr lang="en-US" sz="1200" b="1" dirty="0" smtClean="0">
                <a:solidFill>
                  <a:srgbClr val="0000FF"/>
                </a:solidFill>
              </a:rPr>
              <a:t> </a:t>
            </a:r>
            <a:r>
              <a:rPr lang="en-US" sz="1200" b="1" dirty="0" err="1" smtClean="0">
                <a:solidFill>
                  <a:srgbClr val="0000FF"/>
                </a:solidFill>
              </a:rPr>
              <a:t>Tua</a:t>
            </a:r>
            <a:r>
              <a:rPr lang="en-US" sz="1200" b="1" dirty="0" smtClean="0">
                <a:solidFill>
                  <a:srgbClr val="0000FF"/>
                </a:solidFill>
              </a:rPr>
              <a:t> and ILP Kuala Lumpur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1200" b="1" dirty="0" smtClean="0">
                <a:solidFill>
                  <a:srgbClr val="0000FF"/>
                </a:solidFill>
              </a:rPr>
              <a:t>Currently more than 1,000 institutions offering Skills Training from federal ministries, State Skills Centre and private providers.</a:t>
            </a:r>
            <a:endParaRPr lang="en-GB" sz="1200" b="1" dirty="0" smtClean="0">
              <a:solidFill>
                <a:srgbClr val="0000FF"/>
              </a:solidFill>
            </a:endParaRPr>
          </a:p>
        </p:txBody>
      </p:sp>
      <p:sp>
        <p:nvSpPr>
          <p:cNvPr id="123" name="Slide Number Placeholder 5"/>
          <p:cNvSpPr txBox="1">
            <a:spLocks/>
          </p:cNvSpPr>
          <p:nvPr/>
        </p:nvSpPr>
        <p:spPr>
          <a:xfrm>
            <a:off x="7020272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ms-MY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49F20B-83B5-46C2-AA52-A367737B3F40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ms-MY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25" name="Group 124"/>
          <p:cNvGrpSpPr/>
          <p:nvPr/>
        </p:nvGrpSpPr>
        <p:grpSpPr>
          <a:xfrm>
            <a:off x="7888762" y="71990"/>
            <a:ext cx="1126690" cy="332674"/>
            <a:chOff x="7888762" y="71990"/>
            <a:chExt cx="1126690" cy="332674"/>
          </a:xfrm>
        </p:grpSpPr>
        <p:sp>
          <p:nvSpPr>
            <p:cNvPr id="126" name="Parallelogram 125"/>
            <p:cNvSpPr/>
            <p:nvPr/>
          </p:nvSpPr>
          <p:spPr>
            <a:xfrm>
              <a:off x="7888762" y="71990"/>
              <a:ext cx="1126690" cy="332674"/>
            </a:xfrm>
            <a:prstGeom prst="parallelogram">
              <a:avLst/>
            </a:prstGeom>
            <a:solidFill>
              <a:srgbClr val="990099">
                <a:alpha val="90000"/>
              </a:srgb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50000"/>
                <a:alpha val="9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tint val="5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endParaRPr lang="ms-MY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7956376" y="116632"/>
              <a:ext cx="97828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i="1" dirty="0">
                  <a:solidFill>
                    <a:prstClr val="white"/>
                  </a:solidFill>
                  <a:latin typeface="Arial Black" panose="020B0A04020102020204" pitchFamily="34" charset="0"/>
                </a:rPr>
                <a:t>Overview</a:t>
              </a:r>
              <a:endParaRPr lang="ms-MY" sz="1200" i="1" dirty="0">
                <a:solidFill>
                  <a:prstClr val="white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814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107504" y="476672"/>
            <a:ext cx="878497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000" b="1" dirty="0" smtClean="0">
                <a:solidFill>
                  <a:srgbClr val="FF0066"/>
                </a:solidFill>
                <a:latin typeface="Arial Narrow" panose="020B0606020202030204" pitchFamily="34" charset="0"/>
              </a:rPr>
              <a:t>Our national economic growth demands an increasingly higher number of TEVT graduates going forward</a:t>
            </a:r>
          </a:p>
        </p:txBody>
      </p:sp>
      <p:sp>
        <p:nvSpPr>
          <p:cNvPr id="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420566" y="1365250"/>
            <a:ext cx="3796811" cy="6731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algn="ctr" rotWithShape="0">
              <a:schemeClr val="tx2"/>
            </a:outerShdw>
          </a:effectLst>
        </p:spPr>
        <p:txBody>
          <a:bodyPr tIns="91440" bIns="91440" anchor="b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000000"/>
                </a:solidFill>
              </a:rPr>
              <a:t>Economic growth demands additional ~1.3Mn quality TEVT workers</a:t>
            </a:r>
          </a:p>
        </p:txBody>
      </p:sp>
      <p:sp>
        <p:nvSpPr>
          <p:cNvPr id="6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4926624" y="1360488"/>
            <a:ext cx="3796812" cy="67786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algn="ctr" rotWithShape="0">
              <a:schemeClr val="tx2"/>
            </a:outerShdw>
          </a:effectLst>
        </p:spPr>
        <p:txBody>
          <a:bodyPr tIns="91440" bIns="91440" anchor="b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000000"/>
                </a:solidFill>
              </a:rPr>
              <a:t>High level estimate of increased capacity of TEVT institutes required</a:t>
            </a:r>
          </a:p>
        </p:txBody>
      </p:sp>
      <p:graphicFrame>
        <p:nvGraphicFramePr>
          <p:cNvPr id="7" name="Object 3"/>
          <p:cNvGraphicFramePr>
            <a:graphicFrameLocks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076620899"/>
              </p:ext>
            </p:extLst>
          </p:nvPr>
        </p:nvGraphicFramePr>
        <p:xfrm>
          <a:off x="558312" y="2410098"/>
          <a:ext cx="3991708" cy="238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Chart" r:id="rId75" imgW="4324453" imgH="2381354" progId="MSGraph.Chart.8">
                  <p:embed followColorScheme="full"/>
                </p:oleObj>
              </mc:Choice>
              <mc:Fallback>
                <p:oleObj name="Chart" r:id="rId75" imgW="4324453" imgH="2381354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312" y="2410098"/>
                        <a:ext cx="3991708" cy="2381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1"/>
          <p:cNvSpPr>
            <a:spLocks noGrp="1" noChangeArrowheads="1"/>
          </p:cNvSpPr>
          <p:nvPr>
            <p:custDataLst>
              <p:tags r:id="rId6"/>
            </p:custDataLst>
          </p:nvPr>
        </p:nvSpPr>
        <p:spPr bwMode="auto">
          <a:xfrm>
            <a:off x="715108" y="2546623"/>
            <a:ext cx="240323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25400" tIns="0" rIns="25400" bIns="0" anchor="b"/>
          <a:lstStyle/>
          <a:p>
            <a:pPr eaLnBrk="0" hangingPunct="0"/>
            <a:fld id="{4DDD88E2-F1B8-4CB1-A925-7012CA82EE19}" type="datetime'''''''''4''''''''''''''''''4''''''''''''''9'''''''''''">
              <a:rPr lang="en-US" sz="1000">
                <a:solidFill>
                  <a:srgbClr val="000000"/>
                </a:solidFill>
                <a:sym typeface="Arial" charset="0"/>
              </a:rPr>
              <a:pPr eaLnBrk="0" hangingPunct="0"/>
              <a:t>449</a:t>
            </a:fld>
            <a:endParaRPr lang="en-US" sz="1000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94190" y="2060848"/>
            <a:ext cx="1332034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b">
            <a:noAutofit/>
          </a:bodyPr>
          <a:lstStyle/>
          <a:p>
            <a:r>
              <a:rPr lang="ms-MY" sz="1000">
                <a:solidFill>
                  <a:srgbClr val="000000"/>
                </a:solidFill>
              </a:rPr>
              <a:t>Workers by 2020( in '000)</a:t>
            </a:r>
          </a:p>
          <a:p>
            <a:endParaRPr lang="ms-MY" sz="1000">
              <a:solidFill>
                <a:srgbClr val="000000"/>
              </a:solidFill>
            </a:endParaRPr>
          </a:p>
        </p:txBody>
      </p:sp>
      <p:sp>
        <p:nvSpPr>
          <p:cNvPr id="10" name="Rectangle 60"/>
          <p:cNvSpPr>
            <a:spLocks noGrp="1" noChangeArrowheads="1"/>
          </p:cNvSpPr>
          <p:nvPr>
            <p:custDataLst>
              <p:tags r:id="rId8"/>
            </p:custDataLst>
          </p:nvPr>
        </p:nvSpPr>
        <p:spPr bwMode="auto">
          <a:xfrm>
            <a:off x="394189" y="2429148"/>
            <a:ext cx="193431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 eaLnBrk="0" hangingPunct="0"/>
            <a:fld id="{F182DD13-53B3-40C4-85E7-844BB7647531}" type="datetime'''''''''''''''''''''''''''''''''''5''''''''''''''''''''00'''">
              <a:rPr lang="en-US" sz="1000">
                <a:solidFill>
                  <a:srgbClr val="000000"/>
                </a:solidFill>
                <a:sym typeface="Arial" charset="0"/>
              </a:rPr>
              <a:pPr algn="r" eaLnBrk="0" hangingPunct="0"/>
              <a:t>500</a:t>
            </a:fld>
            <a:endParaRPr lang="en-US" sz="1000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11" name="Rectangle 59"/>
          <p:cNvSpPr>
            <a:spLocks noGrp="1" noChangeArrowheads="1"/>
          </p:cNvSpPr>
          <p:nvPr>
            <p:custDataLst>
              <p:tags r:id="rId9"/>
            </p:custDataLst>
          </p:nvPr>
        </p:nvSpPr>
        <p:spPr bwMode="auto">
          <a:xfrm>
            <a:off x="394189" y="2857773"/>
            <a:ext cx="193431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 eaLnBrk="0" hangingPunct="0"/>
            <a:fld id="{75A063DD-F37D-4569-AF61-52E1EAAE111B}" type="datetime'''''''''''''''''4''''0''''''''''''''''''0'''''''''''">
              <a:rPr lang="en-US" sz="1000">
                <a:solidFill>
                  <a:srgbClr val="000000"/>
                </a:solidFill>
                <a:sym typeface="Arial" charset="0"/>
              </a:rPr>
              <a:pPr algn="r" eaLnBrk="0" hangingPunct="0"/>
              <a:t>400</a:t>
            </a:fld>
            <a:endParaRPr lang="en-US" sz="1000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12" name="Rectangle 58"/>
          <p:cNvSpPr>
            <a:spLocks noGrp="1" noChangeArrowheads="1"/>
          </p:cNvSpPr>
          <p:nvPr>
            <p:custDataLst>
              <p:tags r:id="rId10"/>
            </p:custDataLst>
          </p:nvPr>
        </p:nvSpPr>
        <p:spPr bwMode="auto">
          <a:xfrm>
            <a:off x="394189" y="3286398"/>
            <a:ext cx="193431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 eaLnBrk="0" hangingPunct="0"/>
            <a:fld id="{4E45F6CD-2B0D-48D0-B783-E7FE56D0B282}" type="datetime'''3''''''''''''0''''''''''''''''0'''''''''''''''''''''''''''''">
              <a:rPr lang="en-US" sz="1000">
                <a:solidFill>
                  <a:srgbClr val="000000"/>
                </a:solidFill>
                <a:sym typeface="Arial" charset="0"/>
              </a:rPr>
              <a:pPr algn="r" eaLnBrk="0" hangingPunct="0"/>
              <a:t>300</a:t>
            </a:fld>
            <a:endParaRPr lang="en-US" sz="1000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13" name="Rectangle 57"/>
          <p:cNvSpPr>
            <a:spLocks noGrp="1" noChangeArrowheads="1"/>
          </p:cNvSpPr>
          <p:nvPr>
            <p:custDataLst>
              <p:tags r:id="rId11"/>
            </p:custDataLst>
          </p:nvPr>
        </p:nvSpPr>
        <p:spPr bwMode="auto">
          <a:xfrm>
            <a:off x="394189" y="3705498"/>
            <a:ext cx="193431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 eaLnBrk="0" hangingPunct="0"/>
            <a:fld id="{347AA9F2-0B31-4EAA-81F1-9D1C75436949}" type="datetime'''''''''''''''''''''''''''2''''''0''''''''''0'''''''''''''''">
              <a:rPr lang="en-US" sz="1000">
                <a:solidFill>
                  <a:srgbClr val="000000"/>
                </a:solidFill>
                <a:sym typeface="Arial" charset="0"/>
              </a:rPr>
              <a:pPr algn="r" eaLnBrk="0" hangingPunct="0"/>
              <a:t>200</a:t>
            </a:fld>
            <a:endParaRPr lang="en-US" sz="1000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14" name="Rectangle 56"/>
          <p:cNvSpPr>
            <a:spLocks noGrp="1" noChangeArrowheads="1"/>
          </p:cNvSpPr>
          <p:nvPr>
            <p:custDataLst>
              <p:tags r:id="rId12"/>
            </p:custDataLst>
          </p:nvPr>
        </p:nvSpPr>
        <p:spPr bwMode="auto">
          <a:xfrm>
            <a:off x="394189" y="4134123"/>
            <a:ext cx="193431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 eaLnBrk="0" hangingPunct="0"/>
            <a:fld id="{DD522DFF-7047-4FCB-A3ED-38C7A1651EAD}" type="datetime'''1''''''''''''''''''0''0'''''''''''''''">
              <a:rPr lang="en-US" sz="1000">
                <a:solidFill>
                  <a:srgbClr val="000000"/>
                </a:solidFill>
                <a:sym typeface="Arial" charset="0"/>
              </a:rPr>
              <a:pPr algn="r" eaLnBrk="0" hangingPunct="0"/>
              <a:t>100</a:t>
            </a:fld>
            <a:endParaRPr lang="en-US" sz="1000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15" name="Rectangle 55"/>
          <p:cNvSpPr>
            <a:spLocks noGrp="1" noChangeArrowheads="1"/>
          </p:cNvSpPr>
          <p:nvPr>
            <p:custDataLst>
              <p:tags r:id="rId13"/>
            </p:custDataLst>
          </p:nvPr>
        </p:nvSpPr>
        <p:spPr bwMode="auto">
          <a:xfrm>
            <a:off x="523143" y="4562748"/>
            <a:ext cx="64477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 eaLnBrk="0" hangingPunct="0"/>
            <a:fld id="{57751F75-298B-4D04-AFD1-F3314CBB1E2E}" type="datetime'''''''''''0'''''''''''">
              <a:rPr lang="en-US" sz="1000">
                <a:solidFill>
                  <a:srgbClr val="000000"/>
                </a:solidFill>
                <a:sym typeface="Arial" charset="0"/>
              </a:rPr>
              <a:pPr algn="r" eaLnBrk="0" hangingPunct="0"/>
              <a:t>0</a:t>
            </a:fld>
            <a:endParaRPr lang="en-US" sz="1000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16" name="Rectangle 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722077" y="5035823"/>
            <a:ext cx="726831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pPr algn="r"/>
            <a:r>
              <a:rPr lang="ms-MY" sz="1000">
                <a:solidFill>
                  <a:srgbClr val="000000"/>
                </a:solidFill>
              </a:rPr>
              <a:t>NKEA sectors</a:t>
            </a:r>
          </a:p>
        </p:txBody>
      </p:sp>
      <p:sp>
        <p:nvSpPr>
          <p:cNvPr id="17" name="Rectangle 1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195397" y="4740548"/>
            <a:ext cx="172915" cy="122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/>
          <a:lstStyle/>
          <a:p>
            <a:r>
              <a:rPr lang="ms-MY" sz="800">
                <a:solidFill>
                  <a:srgbClr val="000000"/>
                </a:solidFill>
              </a:rPr>
              <a:t>CCI</a:t>
            </a:r>
          </a:p>
        </p:txBody>
      </p:sp>
      <p:sp>
        <p:nvSpPr>
          <p:cNvPr id="18" name="Rectangle 72"/>
          <p:cNvSpPr>
            <a:spLocks noGrp="1" noChangeArrowheads="1"/>
          </p:cNvSpPr>
          <p:nvPr>
            <p:custDataLst>
              <p:tags r:id="rId16"/>
            </p:custDataLst>
          </p:nvPr>
        </p:nvSpPr>
        <p:spPr bwMode="auto">
          <a:xfrm>
            <a:off x="4193931" y="4375423"/>
            <a:ext cx="175846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25400" tIns="0" rIns="25400" bIns="0" anchor="b"/>
          <a:lstStyle/>
          <a:p>
            <a:pPr eaLnBrk="0" hangingPunct="0"/>
            <a:fld id="{90F4E993-3B1B-49E5-A738-DC52DE5F62EB}" type="datetime'''''''''''''''''''''''''2''''''''''''''''''''''0'''''''''''''">
              <a:rPr lang="en-US" sz="1000">
                <a:solidFill>
                  <a:srgbClr val="000000"/>
                </a:solidFill>
                <a:sym typeface="Arial" charset="0"/>
              </a:rPr>
              <a:pPr eaLnBrk="0" hangingPunct="0"/>
              <a:t>20</a:t>
            </a:fld>
            <a:endParaRPr lang="en-US" sz="1000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19" name="Rectangle 11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856893" y="4740549"/>
            <a:ext cx="225669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fld id="{93A3E6B5-27D4-4EEC-9D0C-E63C9F8DA039}" type="datetime'''''''P''''''a''''''''''''l''''''''m'''''' Oil'''''''">
              <a:rPr lang="en-US" sz="800">
                <a:solidFill>
                  <a:srgbClr val="000000"/>
                </a:solidFill>
                <a:sym typeface="Arial" charset="0"/>
              </a:rPr>
              <a:pPr/>
              <a:t>Palm Oil</a:t>
            </a:fld>
            <a:endParaRPr lang="en-US" sz="800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20" name="Rectangle 71"/>
          <p:cNvSpPr>
            <a:spLocks noGrp="1" noChangeArrowheads="1"/>
          </p:cNvSpPr>
          <p:nvPr>
            <p:custDataLst>
              <p:tags r:id="rId18"/>
            </p:custDataLst>
          </p:nvPr>
        </p:nvSpPr>
        <p:spPr bwMode="auto">
          <a:xfrm>
            <a:off x="3881804" y="4375423"/>
            <a:ext cx="175846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25400" tIns="0" rIns="25400" bIns="0" anchor="b"/>
          <a:lstStyle/>
          <a:p>
            <a:pPr eaLnBrk="0" hangingPunct="0"/>
            <a:fld id="{6E12B352-2B6B-4D80-A974-E5D3593364F9}" type="datetime'''''''''''''''''''''''''''''2''''''''''''''''0'">
              <a:rPr lang="en-US" sz="1000">
                <a:solidFill>
                  <a:srgbClr val="000000"/>
                </a:solidFill>
                <a:sym typeface="Arial" charset="0"/>
              </a:rPr>
              <a:pPr eaLnBrk="0" hangingPunct="0"/>
              <a:t>20</a:t>
            </a:fld>
            <a:endParaRPr lang="en-US" sz="1000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21" name="Rectangle 12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568212" y="4740548"/>
            <a:ext cx="178777" cy="122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fld id="{B3A2E5B8-37A6-4970-9DEE-13F3DB6A86C7}" type="datetime'''''''''''''''''''''''''A''''''''''''''''''''g''''''ri'">
              <a:rPr lang="en-US" sz="800">
                <a:solidFill>
                  <a:srgbClr val="000000"/>
                </a:solidFill>
                <a:sym typeface="Arial" charset="0"/>
              </a:rPr>
              <a:pPr/>
              <a:t>Agri</a:t>
            </a:fld>
            <a:endParaRPr lang="en-US" sz="800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22" name="Rectangle 70"/>
          <p:cNvSpPr>
            <a:spLocks noGrp="1" noChangeArrowheads="1"/>
          </p:cNvSpPr>
          <p:nvPr>
            <p:custDataLst>
              <p:tags r:id="rId20"/>
            </p:custDataLst>
          </p:nvPr>
        </p:nvSpPr>
        <p:spPr bwMode="auto">
          <a:xfrm>
            <a:off x="3569677" y="4365898"/>
            <a:ext cx="175846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25400" tIns="0" rIns="25400" bIns="0" anchor="b"/>
          <a:lstStyle/>
          <a:p>
            <a:pPr eaLnBrk="0" hangingPunct="0"/>
            <a:fld id="{04BC8827-FCF4-486F-BC48-71F0548A66B8}" type="datetime'''''''''''''''''''''''''''''2''''''''''''''''3'''''''''''">
              <a:rPr lang="en-US" sz="1000">
                <a:solidFill>
                  <a:srgbClr val="000000"/>
                </a:solidFill>
                <a:sym typeface="Arial" charset="0"/>
              </a:rPr>
              <a:pPr eaLnBrk="0" hangingPunct="0"/>
              <a:t>23</a:t>
            </a:fld>
            <a:endParaRPr lang="en-US" sz="1000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23" name="Rectangle 13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231172" y="4740548"/>
            <a:ext cx="221273" cy="122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fld id="{DAD314E9-DFE1-455D-A870-2420BE691B9D}" type="datetime'''''O''''''''G''''''''''''''''''''''''''''''E'''''''''''''''">
              <a:rPr lang="en-US" sz="80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/>
              <a:t>OGE</a:t>
            </a:fld>
            <a:endParaRPr lang="en-US" sz="80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" name="Rectangle 69"/>
          <p:cNvSpPr>
            <a:spLocks noGrp="1" noChangeArrowheads="1"/>
          </p:cNvSpPr>
          <p:nvPr>
            <p:custDataLst>
              <p:tags r:id="rId22"/>
            </p:custDataLst>
          </p:nvPr>
        </p:nvSpPr>
        <p:spPr bwMode="auto">
          <a:xfrm>
            <a:off x="3253154" y="4346848"/>
            <a:ext cx="175846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25400" tIns="0" rIns="25400" bIns="0" anchor="b"/>
          <a:lstStyle/>
          <a:p>
            <a:pPr eaLnBrk="0" hangingPunct="0"/>
            <a:fld id="{C845F282-3444-4745-AA29-7AA4B59DBCF9}" type="datetime'''''''''2''''''''''''''''''''7'''''''''''''''">
              <a:rPr lang="en-US" sz="1000">
                <a:solidFill>
                  <a:srgbClr val="000000"/>
                </a:solidFill>
                <a:sym typeface="Arial" charset="0"/>
              </a:rPr>
              <a:pPr eaLnBrk="0" hangingPunct="0"/>
              <a:t>27</a:t>
            </a:fld>
            <a:endParaRPr lang="en-US" sz="1000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25" name="Rectangle 1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960077" y="4740548"/>
            <a:ext cx="137746" cy="122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fld id="{839B6D18-2EA8-4550-9141-185D44BAC766}" type="datetime'''''''''''''''''''''E''''''''E'''''''">
              <a:rPr lang="en-US" sz="80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/>
              <a:t>EE</a:t>
            </a:fld>
            <a:endParaRPr lang="en-US" sz="80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" name="Rectangle 68"/>
          <p:cNvSpPr>
            <a:spLocks noGrp="1" noChangeArrowheads="1"/>
          </p:cNvSpPr>
          <p:nvPr>
            <p:custDataLst>
              <p:tags r:id="rId24"/>
            </p:custDataLst>
          </p:nvPr>
        </p:nvSpPr>
        <p:spPr bwMode="auto">
          <a:xfrm>
            <a:off x="2941027" y="4280173"/>
            <a:ext cx="175846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25400" tIns="0" rIns="25400" bIns="0" anchor="b"/>
          <a:lstStyle/>
          <a:p>
            <a:pPr eaLnBrk="0" hangingPunct="0"/>
            <a:fld id="{D6456423-5E30-4274-A97C-2E03FF300EC6}" type="datetime'''''''''''''''''''''''''''''''4''''''''''3'''''''''''">
              <a:rPr lang="en-US" sz="1000">
                <a:solidFill>
                  <a:srgbClr val="000000"/>
                </a:solidFill>
                <a:sym typeface="Arial" charset="0"/>
              </a:rPr>
              <a:pPr eaLnBrk="0" hangingPunct="0"/>
              <a:t>43</a:t>
            </a:fld>
            <a:endParaRPr lang="en-US" sz="1000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27" name="Rectangle 15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609850" y="4740549"/>
            <a:ext cx="215411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fld id="{0FF43660-186B-4FD1-A918-6731A09C4D78}" type="datetime'''Fi''n''.'''' ''''''''''''''S''''v''''''''''''''c''''s'''">
              <a:rPr lang="en-US" sz="800">
                <a:solidFill>
                  <a:srgbClr val="000000"/>
                </a:solidFill>
                <a:sym typeface="Arial" charset="0"/>
              </a:rPr>
              <a:pPr/>
              <a:t>Fin. Svcs</a:t>
            </a:fld>
            <a:endParaRPr lang="en-US" sz="800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28" name="Rectangle 67"/>
          <p:cNvSpPr>
            <a:spLocks noGrp="1" noChangeArrowheads="1"/>
          </p:cNvSpPr>
          <p:nvPr>
            <p:custDataLst>
              <p:tags r:id="rId26"/>
            </p:custDataLst>
          </p:nvPr>
        </p:nvSpPr>
        <p:spPr bwMode="auto">
          <a:xfrm>
            <a:off x="2628900" y="4261123"/>
            <a:ext cx="175846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25400" tIns="0" rIns="25400" bIns="0" anchor="b"/>
          <a:lstStyle/>
          <a:p>
            <a:pPr eaLnBrk="0" hangingPunct="0"/>
            <a:fld id="{84D27E4D-992A-433A-A2D5-39DA0C511A22}" type="datetime'4''''''''''''''''''''''''''6'''''''''''''">
              <a:rPr lang="en-US" sz="1000">
                <a:solidFill>
                  <a:srgbClr val="000000"/>
                </a:solidFill>
                <a:sym typeface="Arial" charset="0"/>
              </a:rPr>
              <a:pPr eaLnBrk="0" hangingPunct="0"/>
              <a:t>46</a:t>
            </a:fld>
            <a:endParaRPr lang="en-US" sz="1000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29" name="Rectangle 16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203939" y="4740549"/>
            <a:ext cx="394188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fld id="{42F81F11-6EB4-4D4C-BBFC-5C1ECE320888}" type="datetime'Bu''''''si''ne''''''''''''''''ss'' S''''''vc''s'''''''''''">
              <a:rPr lang="en-US" sz="800">
                <a:solidFill>
                  <a:srgbClr val="000000"/>
                </a:solidFill>
                <a:sym typeface="Arial" charset="0"/>
              </a:rPr>
              <a:pPr/>
              <a:t>Business Svcs</a:t>
            </a:fld>
            <a:endParaRPr lang="en-US" sz="800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30" name="Rectangle 66"/>
          <p:cNvSpPr>
            <a:spLocks noGrp="1" noChangeArrowheads="1"/>
          </p:cNvSpPr>
          <p:nvPr>
            <p:custDataLst>
              <p:tags r:id="rId28"/>
            </p:custDataLst>
          </p:nvPr>
        </p:nvSpPr>
        <p:spPr bwMode="auto">
          <a:xfrm>
            <a:off x="2312377" y="4232548"/>
            <a:ext cx="175846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25400" tIns="0" rIns="25400" bIns="0" anchor="b"/>
          <a:lstStyle/>
          <a:p>
            <a:pPr eaLnBrk="0" hangingPunct="0"/>
            <a:fld id="{42299288-B102-4C8C-AD70-5A7ED10C4D62}" type="datetime'''''''''''''''5''3'">
              <a:rPr lang="en-US" sz="1000">
                <a:solidFill>
                  <a:srgbClr val="000000"/>
                </a:solidFill>
                <a:sym typeface="Arial" charset="0"/>
              </a:rPr>
              <a:pPr eaLnBrk="0" hangingPunct="0"/>
              <a:t>53</a:t>
            </a:fld>
            <a:endParaRPr lang="en-US" sz="1000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31" name="Rectangle 17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998785" y="4740548"/>
            <a:ext cx="180242" cy="122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fld id="{09752D40-435F-4DCC-8CB5-3150D509F619}" type="datetime'E''''''''''''''''''''''''''d''u'''''''''''''''''''''''">
              <a:rPr lang="en-US" sz="800">
                <a:solidFill>
                  <a:srgbClr val="000000"/>
                </a:solidFill>
                <a:sym typeface="Arial" charset="0"/>
              </a:rPr>
              <a:pPr/>
              <a:t>Edu</a:t>
            </a:fld>
            <a:endParaRPr lang="en-US" sz="800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32" name="Rectangle 65"/>
          <p:cNvSpPr>
            <a:spLocks noGrp="1" noChangeArrowheads="1"/>
          </p:cNvSpPr>
          <p:nvPr>
            <p:custDataLst>
              <p:tags r:id="rId30"/>
            </p:custDataLst>
          </p:nvPr>
        </p:nvSpPr>
        <p:spPr bwMode="auto">
          <a:xfrm>
            <a:off x="1968012" y="4032523"/>
            <a:ext cx="240323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25400" tIns="0" rIns="25400" bIns="0" anchor="b"/>
          <a:lstStyle/>
          <a:p>
            <a:pPr eaLnBrk="0" hangingPunct="0"/>
            <a:fld id="{A0744742-E532-451A-AFB7-05A9992587EF}" type="datetime'''''''1''''''''''''0''1'''''''''''''''''''''''">
              <a:rPr lang="en-US" sz="1000">
                <a:solidFill>
                  <a:srgbClr val="000000"/>
                </a:solidFill>
                <a:sym typeface="Arial" charset="0"/>
              </a:rPr>
              <a:pPr eaLnBrk="0" hangingPunct="0"/>
              <a:t>101</a:t>
            </a:fld>
            <a:endParaRPr lang="en-US" sz="1000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33" name="Rectangle 18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1633904" y="4740549"/>
            <a:ext cx="28428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fld id="{3E2C49FF-06BA-49EF-81A8-BF7FD9C15403}" type="datetime'''''He''''''''''a''''''l''th'''' ''''''''''c''ar''e'''''">
              <a:rPr lang="en-US" sz="800">
                <a:solidFill>
                  <a:srgbClr val="000000"/>
                </a:solidFill>
                <a:sym typeface="Arial" charset="0"/>
              </a:rPr>
              <a:pPr/>
              <a:t>Health care</a:t>
            </a:fld>
            <a:endParaRPr lang="en-US" sz="800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34" name="Rectangle 64"/>
          <p:cNvSpPr>
            <a:spLocks noGrp="1" noChangeArrowheads="1"/>
          </p:cNvSpPr>
          <p:nvPr>
            <p:custDataLst>
              <p:tags r:id="rId32"/>
            </p:custDataLst>
          </p:nvPr>
        </p:nvSpPr>
        <p:spPr bwMode="auto">
          <a:xfrm>
            <a:off x="1655885" y="3899173"/>
            <a:ext cx="240323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25400" tIns="0" rIns="25400" bIns="0" anchor="b"/>
          <a:lstStyle/>
          <a:p>
            <a:pPr eaLnBrk="0" hangingPunct="0"/>
            <a:fld id="{F7E25755-268C-441A-9A4D-7191980A93B6}" type="datetime'''1''3''''''''''''''2'''''''''''">
              <a:rPr lang="en-US" sz="1000">
                <a:solidFill>
                  <a:srgbClr val="000000"/>
                </a:solidFill>
                <a:sym typeface="Arial" charset="0"/>
              </a:rPr>
              <a:pPr eaLnBrk="0" hangingPunct="0"/>
              <a:t>132</a:t>
            </a:fld>
            <a:endParaRPr lang="en-US" sz="1000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35" name="Rectangle 1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1293935" y="4740549"/>
            <a:ext cx="331177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fld id="{3A4B9E61-D34A-4E0F-B292-3977393ACBBF}" type="datetime'G''r''e''a''''''''t''e''''''r'' K''''L'''' de''''v'''''''''">
              <a:rPr lang="en-US" sz="800">
                <a:solidFill>
                  <a:srgbClr val="000000"/>
                </a:solidFill>
                <a:sym typeface="Arial" charset="0"/>
              </a:rPr>
              <a:pPr/>
              <a:t>Greater KL dev</a:t>
            </a:fld>
            <a:endParaRPr lang="en-US" sz="800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36" name="Rectangle 63"/>
          <p:cNvSpPr>
            <a:spLocks noGrp="1" noChangeArrowheads="1"/>
          </p:cNvSpPr>
          <p:nvPr>
            <p:custDataLst>
              <p:tags r:id="rId34"/>
            </p:custDataLst>
          </p:nvPr>
        </p:nvSpPr>
        <p:spPr bwMode="auto">
          <a:xfrm>
            <a:off x="1339362" y="3594373"/>
            <a:ext cx="240323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25400" tIns="0" rIns="25400" bIns="0" anchor="b"/>
          <a:lstStyle/>
          <a:p>
            <a:pPr eaLnBrk="0" hangingPunct="0"/>
            <a:fld id="{55CA142F-EDD9-47DB-B338-D53458467F70}" type="datetime'2''''''''''''''''''''''0''''''3'''''''''''''''''">
              <a:rPr lang="en-US" sz="1000">
                <a:solidFill>
                  <a:srgbClr val="000000"/>
                </a:solidFill>
                <a:sym typeface="Arial" charset="0"/>
              </a:rPr>
              <a:pPr eaLnBrk="0" hangingPunct="0"/>
              <a:t>203</a:t>
            </a:fld>
            <a:endParaRPr lang="en-US" sz="1000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37" name="Rectangle 20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1021373" y="4740548"/>
            <a:ext cx="252046" cy="122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fld id="{C8C6FEB0-F21A-40C0-9F59-28FDF6CD03DB}" type="datetime'R''''''''''''''''''''et''a''''''''''i''''l'''''''">
              <a:rPr lang="en-US" sz="800">
                <a:solidFill>
                  <a:srgbClr val="000000"/>
                </a:solidFill>
                <a:sym typeface="Arial" charset="0"/>
              </a:rPr>
              <a:pPr/>
              <a:t>Retail</a:t>
            </a:fld>
            <a:endParaRPr lang="en-US" sz="800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38" name="Rectangle 62"/>
          <p:cNvSpPr>
            <a:spLocks noGrp="1" noChangeArrowheads="1"/>
          </p:cNvSpPr>
          <p:nvPr>
            <p:custDataLst>
              <p:tags r:id="rId36"/>
            </p:custDataLst>
          </p:nvPr>
        </p:nvSpPr>
        <p:spPr bwMode="auto">
          <a:xfrm>
            <a:off x="1027235" y="3565798"/>
            <a:ext cx="240323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25400" tIns="0" rIns="25400" bIns="0" anchor="b"/>
          <a:lstStyle/>
          <a:p>
            <a:pPr eaLnBrk="0" hangingPunct="0"/>
            <a:fld id="{9FDAB568-B42D-4369-BF9D-828AFAB9544E}" type="datetime'2''''''''''''''''''''0''9'''''''''''''''''''">
              <a:rPr lang="en-US" sz="1000">
                <a:solidFill>
                  <a:srgbClr val="000000"/>
                </a:solidFill>
                <a:sym typeface="Arial" charset="0"/>
              </a:rPr>
              <a:pPr eaLnBrk="0" hangingPunct="0"/>
              <a:t>209</a:t>
            </a:fld>
            <a:endParaRPr lang="en-US" sz="1000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39" name="Rectangle 21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660888" y="4740548"/>
            <a:ext cx="350226" cy="122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fld id="{FECD3D5C-6A4D-4F1B-BAFB-54D14EEEB1FE}" type="datetime'T''o''''''ur''''''''''i''''''''''''s''''''''''''''''m'">
              <a:rPr lang="en-US" sz="800">
                <a:solidFill>
                  <a:srgbClr val="000000"/>
                </a:solidFill>
                <a:sym typeface="Arial" charset="0"/>
              </a:rPr>
              <a:pPr/>
              <a:t>Tourism</a:t>
            </a:fld>
            <a:endParaRPr lang="en-US" sz="800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40" name="Freeform 29"/>
          <p:cNvSpPr>
            <a:spLocks/>
          </p:cNvSpPr>
          <p:nvPr>
            <p:custDataLst>
              <p:tags r:id="rId38"/>
            </p:custDataLst>
          </p:nvPr>
        </p:nvSpPr>
        <p:spPr bwMode="gray">
          <a:xfrm>
            <a:off x="1285143" y="2437087"/>
            <a:ext cx="3168162" cy="1158876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tIns="91440" bIns="91440" anchor="ctr"/>
          <a:lstStyle/>
          <a:p>
            <a:r>
              <a:rPr lang="en-US" dirty="0" smtClean="0">
                <a:solidFill>
                  <a:srgbClr val="000000"/>
                </a:solidFill>
              </a:rPr>
              <a:t>Highest demand expected </a:t>
            </a:r>
            <a:r>
              <a:rPr lang="en-US" dirty="0">
                <a:solidFill>
                  <a:srgbClr val="000000"/>
                </a:solidFill>
              </a:rPr>
              <a:t>in Tourism, </a:t>
            </a:r>
            <a:r>
              <a:rPr lang="en-US" dirty="0" smtClean="0">
                <a:solidFill>
                  <a:srgbClr val="000000"/>
                </a:solidFill>
              </a:rPr>
              <a:t>Retail </a:t>
            </a:r>
            <a:r>
              <a:rPr lang="en-US" dirty="0">
                <a:solidFill>
                  <a:srgbClr val="000000"/>
                </a:solidFill>
              </a:rPr>
              <a:t>and Greater KL</a:t>
            </a:r>
          </a:p>
        </p:txBody>
      </p:sp>
      <p:sp>
        <p:nvSpPr>
          <p:cNvPr id="41" name="Rectangle 77"/>
          <p:cNvSpPr>
            <a:spLocks noChangeArrowheads="1"/>
          </p:cNvSpPr>
          <p:nvPr>
            <p:custDataLst>
              <p:tags r:id="rId39"/>
            </p:custDataLst>
          </p:nvPr>
        </p:nvSpPr>
        <p:spPr bwMode="gray">
          <a:xfrm>
            <a:off x="395536" y="6412755"/>
            <a:ext cx="8302869" cy="328613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b"/>
          <a:lstStyle/>
          <a:p>
            <a:pPr>
              <a:lnSpc>
                <a:spcPct val="90000"/>
              </a:lnSpc>
            </a:pPr>
            <a:r>
              <a:rPr lang="en-US" sz="1000" u="sng" dirty="0" smtClean="0">
                <a:solidFill>
                  <a:srgbClr val="000000"/>
                </a:solidFill>
              </a:rPr>
              <a:t>Assumptions</a:t>
            </a:r>
            <a:r>
              <a:rPr lang="en-US" sz="1000" dirty="0" smtClean="0">
                <a:solidFill>
                  <a:srgbClr val="000000"/>
                </a:solidFill>
              </a:rPr>
              <a:t>:</a:t>
            </a:r>
            <a:endParaRPr lang="en-US" sz="1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000" dirty="0">
                <a:solidFill>
                  <a:srgbClr val="000000"/>
                </a:solidFill>
              </a:rPr>
              <a:t>1.Total to be delivered by TEVT system: graduates required for NKEA (1,330), with 15 to 20% moving to further education + graduates to be delivered for non NKEA sectors based on 2010 data (350,000) and excluding 350,000 diplomas to be produced by universities (public, private and KTAR. – source </a:t>
            </a:r>
            <a:r>
              <a:rPr lang="en-US" sz="1000" dirty="0" err="1">
                <a:solidFill>
                  <a:srgbClr val="000000"/>
                </a:solidFill>
              </a:rPr>
              <a:t>MOHE</a:t>
            </a:r>
            <a:r>
              <a:rPr lang="en-US" sz="1000" dirty="0" smtClean="0">
                <a:solidFill>
                  <a:srgbClr val="000000"/>
                </a:solidFill>
              </a:rPr>
              <a:t>). 2</a:t>
            </a:r>
            <a:r>
              <a:rPr lang="en-US" sz="1000" dirty="0">
                <a:solidFill>
                  <a:srgbClr val="000000"/>
                </a:solidFill>
              </a:rPr>
              <a:t>. </a:t>
            </a:r>
            <a:r>
              <a:rPr lang="en-US" sz="1000" dirty="0" smtClean="0">
                <a:solidFill>
                  <a:srgbClr val="000000"/>
                </a:solidFill>
              </a:rPr>
              <a:t>Optimization: additional capacity </a:t>
            </a:r>
            <a:r>
              <a:rPr lang="en-US" sz="1000" dirty="0">
                <a:solidFill>
                  <a:srgbClr val="000000"/>
                </a:solidFill>
              </a:rPr>
              <a:t>and </a:t>
            </a:r>
            <a:r>
              <a:rPr lang="en-US" sz="1000" dirty="0" smtClean="0">
                <a:solidFill>
                  <a:srgbClr val="000000"/>
                </a:solidFill>
              </a:rPr>
              <a:t>redeployment to </a:t>
            </a:r>
            <a:r>
              <a:rPr lang="en-US" sz="1000" dirty="0">
                <a:solidFill>
                  <a:srgbClr val="000000"/>
                </a:solidFill>
              </a:rPr>
              <a:t>diplomas at Polytechnics (target: 356,000 diplomas by 2020</a:t>
            </a:r>
            <a:r>
              <a:rPr lang="en-US" sz="1000" dirty="0" smtClean="0">
                <a:solidFill>
                  <a:srgbClr val="000000"/>
                </a:solidFill>
              </a:rPr>
              <a:t>), planned </a:t>
            </a:r>
            <a:r>
              <a:rPr lang="en-US" sz="1000" dirty="0">
                <a:solidFill>
                  <a:srgbClr val="000000"/>
                </a:solidFill>
              </a:rPr>
              <a:t>new institutes at MOHR and MOYS and hypothesis of potential optimization of utilization rate to 100% vs. </a:t>
            </a:r>
            <a:r>
              <a:rPr lang="en-US" sz="1000" dirty="0" smtClean="0">
                <a:solidFill>
                  <a:srgbClr val="000000"/>
                </a:solidFill>
              </a:rPr>
              <a:t>80-90% </a:t>
            </a:r>
            <a:r>
              <a:rPr lang="en-US" sz="1000" dirty="0">
                <a:solidFill>
                  <a:srgbClr val="000000"/>
                </a:solidFill>
              </a:rPr>
              <a:t>on average today (excl. Polytechnics). </a:t>
            </a:r>
            <a:r>
              <a:rPr lang="en-US" sz="1000" dirty="0" smtClean="0">
                <a:solidFill>
                  <a:srgbClr val="000000"/>
                </a:solidFill>
              </a:rPr>
              <a:t>.3 Total graduates per year: 25 to 30K, or 50K capacity seats based on average  of 2 enrolment years per graduate.</a:t>
            </a:r>
            <a:endParaRPr lang="en-US" sz="1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000" dirty="0">
                <a:solidFill>
                  <a:srgbClr val="000000"/>
                </a:solidFill>
              </a:rPr>
              <a:t>Source: Data request from TEVT agencies, Tracer Studies at MOHR, MOYS and Polytechnics, NKEA forecasts, BCG analysis</a:t>
            </a:r>
          </a:p>
        </p:txBody>
      </p:sp>
      <p:cxnSp>
        <p:nvCxnSpPr>
          <p:cNvPr id="42" name="Straight Connector 41"/>
          <p:cNvCxnSpPr/>
          <p:nvPr>
            <p:custDataLst>
              <p:tags r:id="rId40"/>
            </p:custDataLst>
          </p:nvPr>
        </p:nvCxnSpPr>
        <p:spPr bwMode="grayWhite">
          <a:xfrm>
            <a:off x="7844204" y="3915048"/>
            <a:ext cx="272562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FFFFFF"/>
            </a:solidFill>
            <a:prstDash val="dash"/>
            <a:round/>
            <a:headEnd type="none" w="lg" len="lg"/>
            <a:tailEnd type="none" w="lg" len="lg"/>
          </a:ln>
          <a:effectLst/>
        </p:spPr>
      </p:cxnSp>
      <p:cxnSp>
        <p:nvCxnSpPr>
          <p:cNvPr id="43" name="Straight Connector 42"/>
          <p:cNvCxnSpPr/>
          <p:nvPr>
            <p:custDataLst>
              <p:tags r:id="rId41"/>
            </p:custDataLst>
          </p:nvPr>
        </p:nvCxnSpPr>
        <p:spPr bwMode="gray">
          <a:xfrm>
            <a:off x="7105650" y="3934098"/>
            <a:ext cx="268166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808080"/>
            </a:solidFill>
            <a:prstDash val="dash"/>
            <a:round/>
            <a:headEnd type="none" w="lg" len="lg"/>
            <a:tailEnd type="none" w="lg" len="lg"/>
          </a:ln>
          <a:effectLst/>
        </p:spPr>
      </p:cxnSp>
      <p:cxnSp>
        <p:nvCxnSpPr>
          <p:cNvPr id="44" name="Straight Connector 43"/>
          <p:cNvCxnSpPr/>
          <p:nvPr>
            <p:custDataLst>
              <p:tags r:id="rId42"/>
            </p:custDataLst>
          </p:nvPr>
        </p:nvCxnSpPr>
        <p:spPr bwMode="gray">
          <a:xfrm>
            <a:off x="6375888" y="3534048"/>
            <a:ext cx="272562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808080"/>
            </a:solidFill>
            <a:prstDash val="dash"/>
            <a:round/>
            <a:headEnd type="none" w="lg" len="lg"/>
            <a:tailEnd type="none" w="lg" len="lg"/>
          </a:ln>
          <a:effectLst/>
        </p:spPr>
      </p:cxnSp>
      <p:cxnSp>
        <p:nvCxnSpPr>
          <p:cNvPr id="45" name="Straight Connector 44"/>
          <p:cNvCxnSpPr/>
          <p:nvPr>
            <p:custDataLst>
              <p:tags r:id="rId43"/>
            </p:custDataLst>
          </p:nvPr>
        </p:nvCxnSpPr>
        <p:spPr bwMode="gray">
          <a:xfrm>
            <a:off x="5637334" y="2867298"/>
            <a:ext cx="272562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808080"/>
            </a:solidFill>
            <a:prstDash val="dash"/>
            <a:round/>
            <a:headEnd type="none" w="lg" len="lg"/>
            <a:tailEnd type="none" w="lg" len="lg"/>
          </a:ln>
          <a:effectLst/>
        </p:spPr>
      </p:cxnSp>
      <p:graphicFrame>
        <p:nvGraphicFramePr>
          <p:cNvPr id="46" name="Object 5"/>
          <p:cNvGraphicFramePr>
            <a:graphicFrameLocks/>
          </p:cNvGraphicFramePr>
          <p:nvPr>
            <p:custDataLst>
              <p:tags r:id="rId44"/>
            </p:custDataLst>
            <p:extLst>
              <p:ext uri="{D42A27DB-BD31-4B8C-83A1-F6EECF244321}">
                <p14:modId xmlns:p14="http://schemas.microsoft.com/office/powerpoint/2010/main" val="1404414054"/>
              </p:ext>
            </p:extLst>
          </p:nvPr>
        </p:nvGraphicFramePr>
        <p:xfrm>
          <a:off x="4925158" y="2410098"/>
          <a:ext cx="3886200" cy="203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Chart" r:id="rId77" imgW="4209998" imgH="2038268" progId="MSGraph.Chart.8">
                  <p:embed followColorScheme="full"/>
                </p:oleObj>
              </mc:Choice>
              <mc:Fallback>
                <p:oleObj name="Chart" r:id="rId77" imgW="4209998" imgH="2038268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5158" y="2410098"/>
                        <a:ext cx="3886200" cy="203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Rectangle 96"/>
          <p:cNvSpPr>
            <a:spLocks noGrp="1" noChangeArrowheads="1"/>
          </p:cNvSpPr>
          <p:nvPr>
            <p:custDataLst>
              <p:tags r:id="rId45"/>
            </p:custDataLst>
          </p:nvPr>
        </p:nvSpPr>
        <p:spPr bwMode="auto">
          <a:xfrm>
            <a:off x="3165231" y="2132286"/>
            <a:ext cx="376750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b">
            <a:noAutofit/>
          </a:bodyPr>
          <a:lstStyle/>
          <a:p>
            <a:pPr eaLnBrk="0" hangingPunct="0"/>
            <a:r>
              <a:rPr lang="en-US" sz="1000" dirty="0">
                <a:solidFill>
                  <a:srgbClr val="000000"/>
                </a:solidFill>
                <a:sym typeface="Arial" charset="0"/>
              </a:rPr>
              <a:t>		     Required graduates by 2020 (in '000)</a:t>
            </a:r>
          </a:p>
          <a:p>
            <a:pPr eaLnBrk="0" hangingPunct="0"/>
            <a:endParaRPr lang="en-US" sz="1000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48" name="Rectangle 139"/>
          <p:cNvSpPr>
            <a:spLocks noGrp="1" noChangeArrowheads="1"/>
          </p:cNvSpPr>
          <p:nvPr>
            <p:custDataLst>
              <p:tags r:id="rId46"/>
            </p:custDataLst>
          </p:nvPr>
        </p:nvSpPr>
        <p:spPr bwMode="auto">
          <a:xfrm>
            <a:off x="8046427" y="4397649"/>
            <a:ext cx="597877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/>
          <a:lstStyle/>
          <a:p>
            <a:pPr eaLnBrk="0" hangingPunct="0"/>
            <a:fld id="{9C98A84D-2B58-4001-A0A7-B59A45D39FF9}" type="datetime'''''Re''mai''''n''i''n''g ''''''su''ppl''''''y-dem''and ''gap'">
              <a:rPr lang="en-US" sz="900">
                <a:solidFill>
                  <a:srgbClr val="000000"/>
                </a:solidFill>
                <a:sym typeface="Arial" charset="0"/>
              </a:rPr>
              <a:pPr eaLnBrk="0" hangingPunct="0"/>
              <a:t>Remaining supply-demand gap</a:t>
            </a:fld>
            <a:endParaRPr lang="en-US" sz="900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49" name="Rectangle 147"/>
          <p:cNvSpPr>
            <a:spLocks noGrp="1" noChangeArrowheads="1"/>
          </p:cNvSpPr>
          <p:nvPr>
            <p:custDataLst>
              <p:tags r:id="rId47"/>
            </p:custDataLst>
          </p:nvPr>
        </p:nvSpPr>
        <p:spPr bwMode="auto">
          <a:xfrm>
            <a:off x="8225204" y="3695973"/>
            <a:ext cx="240323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25400" tIns="0" rIns="25400" bIns="0" anchor="b"/>
          <a:lstStyle/>
          <a:p>
            <a:pPr eaLnBrk="0" hangingPunct="0"/>
            <a:r>
              <a:rPr lang="en-US" sz="1000" dirty="0">
                <a:solidFill>
                  <a:srgbClr val="000000"/>
                </a:solidFill>
                <a:sym typeface="Arial" charset="0"/>
              </a:rPr>
              <a:t>260</a:t>
            </a:r>
          </a:p>
        </p:txBody>
      </p:sp>
      <p:sp>
        <p:nvSpPr>
          <p:cNvPr id="50" name="Rectangle 148"/>
          <p:cNvSpPr>
            <a:spLocks noGrp="1" noChangeArrowheads="1"/>
          </p:cNvSpPr>
          <p:nvPr>
            <p:custDataLst>
              <p:tags r:id="rId48"/>
            </p:custDataLst>
          </p:nvPr>
        </p:nvSpPr>
        <p:spPr bwMode="auto">
          <a:xfrm>
            <a:off x="8110904" y="4115073"/>
            <a:ext cx="240323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25400" tIns="0" rIns="25400" bIns="0" anchor="ctr"/>
          <a:lstStyle/>
          <a:p>
            <a:pPr eaLnBrk="0" hangingPunct="0"/>
            <a:fld id="{442731AA-0F9A-48ED-8E8C-B0C1AC9365B4}" type="datetime'''''''''''''''2''3''''''''''''''''''''''''''''''''''''0'''''">
              <a:rPr lang="en-US" sz="1000" b="1">
                <a:solidFill>
                  <a:srgbClr val="FFFF00"/>
                </a:solidFill>
                <a:sym typeface="Arial" charset="0"/>
              </a:rPr>
              <a:pPr eaLnBrk="0" hangingPunct="0"/>
              <a:t>230</a:t>
            </a:fld>
            <a:endParaRPr lang="en-US" sz="1000" b="1" dirty="0">
              <a:solidFill>
                <a:srgbClr val="FFFF00"/>
              </a:solidFill>
              <a:sym typeface="Arial" charset="0"/>
            </a:endParaRPr>
          </a:p>
        </p:txBody>
      </p:sp>
      <p:sp>
        <p:nvSpPr>
          <p:cNvPr id="51" name="Rectangle 143"/>
          <p:cNvSpPr>
            <a:spLocks noGrp="1" noChangeArrowheads="1"/>
          </p:cNvSpPr>
          <p:nvPr>
            <p:custDataLst>
              <p:tags r:id="rId49"/>
            </p:custDataLst>
          </p:nvPr>
        </p:nvSpPr>
        <p:spPr bwMode="auto">
          <a:xfrm>
            <a:off x="8371743" y="4000773"/>
            <a:ext cx="175846" cy="152400"/>
          </a:xfrm>
          <a:prstGeom prst="rect">
            <a:avLst/>
          </a:prstGeom>
          <a:solidFill>
            <a:srgbClr val="79A2B3"/>
          </a:solidFill>
          <a:ln w="9525" algn="ctr">
            <a:noFill/>
            <a:miter lim="800000"/>
            <a:headEnd/>
            <a:tailEnd/>
          </a:ln>
        </p:spPr>
        <p:txBody>
          <a:bodyPr wrap="none" lIns="25400" tIns="0" rIns="25400" bIns="0" anchor="ctr"/>
          <a:lstStyle/>
          <a:p>
            <a:pPr eaLnBrk="0" hangingPunct="0"/>
            <a:fld id="{501147B5-76F6-4125-99E1-30E74B12F2B5}" type="datetime'''''''''''''''3''''''''''''''''''''''''''''''0'''''''''''">
              <a:rPr lang="en-US" sz="1000">
                <a:solidFill>
                  <a:srgbClr val="000000"/>
                </a:solidFill>
                <a:sym typeface="Arial" charset="0"/>
              </a:rPr>
              <a:pPr eaLnBrk="0" hangingPunct="0"/>
              <a:t>30</a:t>
            </a:fld>
            <a:endParaRPr lang="en-US" sz="1000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52" name="Rectangle 85"/>
          <p:cNvSpPr>
            <a:spLocks noGrp="1" noChangeArrowheads="1"/>
          </p:cNvSpPr>
          <p:nvPr>
            <p:custDataLst>
              <p:tags r:id="rId50"/>
            </p:custDataLst>
          </p:nvPr>
        </p:nvSpPr>
        <p:spPr bwMode="auto">
          <a:xfrm>
            <a:off x="7312269" y="4397648"/>
            <a:ext cx="597877" cy="546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/>
          <a:lstStyle/>
          <a:p>
            <a:pPr eaLnBrk="0" hangingPunct="0"/>
            <a:fld id="{231AC8C5-4B15-42BA-A336-17174AA8E391}" type="datetime'Opt''imization &amp; pla''''nne''d'' expan''sio''n in Publ''ic'''">
              <a:rPr lang="en-US" sz="90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eaLnBrk="0" hangingPunct="0"/>
              <a:t>Optimization &amp; planned expansion in Public</a:t>
            </a:fld>
            <a:r>
              <a:rPr lang="en-US" sz="900" baseline="30000" dirty="0" smtClean="0">
                <a:solidFill>
                  <a:srgbClr val="000000"/>
                </a:solidFill>
                <a:sym typeface="Arial" charset="0"/>
              </a:rPr>
              <a:t>2</a:t>
            </a:r>
            <a:endParaRPr lang="en-US" sz="900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53" name="Rectangle 89"/>
          <p:cNvSpPr>
            <a:spLocks noGrp="1" noChangeArrowheads="1"/>
          </p:cNvSpPr>
          <p:nvPr>
            <p:custDataLst>
              <p:tags r:id="rId51"/>
            </p:custDataLst>
          </p:nvPr>
        </p:nvSpPr>
        <p:spPr bwMode="auto">
          <a:xfrm>
            <a:off x="7491046" y="3695973"/>
            <a:ext cx="240323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25400" tIns="0" rIns="25400" bIns="0" anchor="b"/>
          <a:lstStyle/>
          <a:p>
            <a:pPr eaLnBrk="0" hangingPunct="0"/>
            <a:r>
              <a:rPr lang="en-US" sz="1000" dirty="0">
                <a:solidFill>
                  <a:srgbClr val="000000"/>
                </a:solidFill>
                <a:sym typeface="Arial" charset="0"/>
              </a:rPr>
              <a:t>140</a:t>
            </a:r>
          </a:p>
        </p:txBody>
      </p:sp>
      <p:sp>
        <p:nvSpPr>
          <p:cNvPr id="54" name="Rectangle 90"/>
          <p:cNvSpPr>
            <a:spLocks noGrp="1" noChangeArrowheads="1"/>
          </p:cNvSpPr>
          <p:nvPr>
            <p:custDataLst>
              <p:tags r:id="rId52"/>
            </p:custDataLst>
          </p:nvPr>
        </p:nvSpPr>
        <p:spPr bwMode="auto">
          <a:xfrm>
            <a:off x="7639051" y="3848373"/>
            <a:ext cx="175846" cy="152400"/>
          </a:xfrm>
          <a:prstGeom prst="rect">
            <a:avLst/>
          </a:prstGeom>
          <a:solidFill>
            <a:schemeClr val="hlink"/>
          </a:solidFill>
          <a:ln w="9525" algn="ctr">
            <a:noFill/>
            <a:miter lim="800000"/>
            <a:headEnd/>
            <a:tailEnd/>
          </a:ln>
        </p:spPr>
        <p:txBody>
          <a:bodyPr wrap="none" lIns="25400" tIns="0" rIns="25400" bIns="0" anchor="ctr"/>
          <a:lstStyle/>
          <a:p>
            <a:pPr eaLnBrk="0" hangingPunct="0"/>
            <a:fld id="{901450D5-9A7D-42D5-8C52-00E46F2C2193}" type="datetime'''''''''''''3''''''''''''0'''''''''''''''''''''''''">
              <a:rPr lang="en-US" sz="1000" b="1">
                <a:solidFill>
                  <a:srgbClr val="FFFF00"/>
                </a:solidFill>
                <a:sym typeface="Arial" charset="0"/>
              </a:rPr>
              <a:pPr eaLnBrk="0" hangingPunct="0"/>
              <a:t>30</a:t>
            </a:fld>
            <a:endParaRPr lang="en-US" sz="1000" b="1" dirty="0">
              <a:solidFill>
                <a:srgbClr val="FFFF00"/>
              </a:solidFill>
              <a:sym typeface="Arial" charset="0"/>
            </a:endParaRPr>
          </a:p>
        </p:txBody>
      </p:sp>
      <p:sp>
        <p:nvSpPr>
          <p:cNvPr id="55" name="Rectangle 88"/>
          <p:cNvSpPr>
            <a:spLocks noGrp="1" noChangeArrowheads="1"/>
          </p:cNvSpPr>
          <p:nvPr>
            <p:custDataLst>
              <p:tags r:id="rId53"/>
            </p:custDataLst>
          </p:nvPr>
        </p:nvSpPr>
        <p:spPr bwMode="auto">
          <a:xfrm>
            <a:off x="7373815" y="3934098"/>
            <a:ext cx="240323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25400" tIns="0" rIns="25400" bIns="0" anchor="ctr"/>
          <a:lstStyle/>
          <a:p>
            <a:pPr eaLnBrk="0" hangingPunct="0"/>
            <a:fld id="{BD265517-44BD-4697-B92D-EBA55490D2BE}" type="datetime'''''''''''''''1''''''''''''70'''''''''''''''''">
              <a:rPr lang="en-US" sz="1000">
                <a:solidFill>
                  <a:srgbClr val="000000"/>
                </a:solidFill>
                <a:sym typeface="Arial" charset="0"/>
              </a:rPr>
              <a:pPr eaLnBrk="0" hangingPunct="0"/>
              <a:t>170</a:t>
            </a:fld>
            <a:endParaRPr lang="en-US" sz="1000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56" name="Rectangle 12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6636727" y="4397648"/>
            <a:ext cx="480646" cy="546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/>
          <a:lstStyle/>
          <a:p>
            <a:fld id="{6C10B58E-E9BA-47DF-A066-7CDBCAFE734F}" type="datetime'C''urr''''''e''nt'' graduates''''&#10;''''a''''t Pr''iv''ate'''">
              <a:rPr lang="en-US" sz="900">
                <a:solidFill>
                  <a:srgbClr val="000000"/>
                </a:solidFill>
                <a:sym typeface="Arial" charset="0"/>
              </a:rPr>
              <a:pPr/>
              <a:t>Current graduates
at Private</a:t>
            </a:fld>
            <a:r>
              <a:rPr lang="en-US" sz="900" dirty="0">
                <a:solidFill>
                  <a:srgbClr val="000000"/>
                </a:solidFill>
                <a:sym typeface="Arial" charset="0"/>
              </a:rPr>
              <a:t> institutes</a:t>
            </a:r>
          </a:p>
        </p:txBody>
      </p:sp>
      <p:sp>
        <p:nvSpPr>
          <p:cNvPr id="57" name="Rectangle 13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6756889" y="3356248"/>
            <a:ext cx="240323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25400" tIns="0" rIns="25400" bIns="0" anchor="b"/>
          <a:lstStyle/>
          <a:p>
            <a:fld id="{6B66B276-BC23-43B4-937F-0D76A33C074C}" type="datetime'''''''''''4''''''''''''5''''''0'''''''">
              <a:rPr lang="en-US" sz="1000">
                <a:solidFill>
                  <a:srgbClr val="000000"/>
                </a:solidFill>
                <a:sym typeface="Arial" charset="0"/>
              </a:rPr>
              <a:pPr/>
              <a:t>450</a:t>
            </a:fld>
            <a:endParaRPr lang="en-US" sz="1000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58" name="Rectangle 57"/>
          <p:cNvSpPr>
            <a:spLocks noGrp="1" noChangeArrowheads="1"/>
          </p:cNvSpPr>
          <p:nvPr>
            <p:custDataLst>
              <p:tags r:id="rId56"/>
            </p:custDataLst>
          </p:nvPr>
        </p:nvSpPr>
        <p:spPr bwMode="auto">
          <a:xfrm>
            <a:off x="6756889" y="3681686"/>
            <a:ext cx="240323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25400" tIns="0" rIns="25400" bIns="0" anchor="ctr"/>
          <a:lstStyle/>
          <a:p>
            <a:pPr eaLnBrk="0" hangingPunct="0"/>
            <a:fld id="{34534420-ED0D-4652-8974-78CCC270464D}" type="datetime'''''4''0''''''''''''''''''''''''''0'''''''''''''''''''''''''">
              <a:rPr lang="en-US" sz="1000" b="1">
                <a:solidFill>
                  <a:srgbClr val="FFFF00"/>
                </a:solidFill>
                <a:sym typeface="Arial" charset="0"/>
              </a:rPr>
              <a:pPr eaLnBrk="0" hangingPunct="0"/>
              <a:t>400</a:t>
            </a:fld>
            <a:endParaRPr lang="en-US" sz="1000" b="1" dirty="0">
              <a:solidFill>
                <a:srgbClr val="FFFF00"/>
              </a:solidFill>
              <a:sym typeface="Arial" charset="0"/>
            </a:endParaRPr>
          </a:p>
        </p:txBody>
      </p:sp>
      <p:sp>
        <p:nvSpPr>
          <p:cNvPr id="59" name="Rectangle 53"/>
          <p:cNvSpPr>
            <a:spLocks noGrp="1" noChangeArrowheads="1"/>
          </p:cNvSpPr>
          <p:nvPr>
            <p:custDataLst>
              <p:tags r:id="rId57"/>
            </p:custDataLst>
          </p:nvPr>
        </p:nvSpPr>
        <p:spPr bwMode="auto">
          <a:xfrm>
            <a:off x="5902569" y="4397648"/>
            <a:ext cx="480646" cy="546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/>
          <a:lstStyle/>
          <a:p>
            <a:pPr eaLnBrk="0" hangingPunct="0"/>
            <a:fld id="{F5E59A1F-7397-4DE1-A6E8-42B0B4BBB0D8}" type="datetime'Cur''''''re''''nt'''' ''g''rad''u''a''t''e''s&#10;a''t P''ubl''ic'">
              <a:rPr lang="en-US" sz="900">
                <a:solidFill>
                  <a:srgbClr val="000000"/>
                </a:solidFill>
                <a:sym typeface="Arial" charset="0"/>
              </a:rPr>
              <a:pPr eaLnBrk="0" hangingPunct="0"/>
              <a:t>Current graduates
at Public</a:t>
            </a:fld>
            <a:r>
              <a:rPr lang="en-US" sz="900" dirty="0">
                <a:solidFill>
                  <a:srgbClr val="000000"/>
                </a:solidFill>
                <a:sym typeface="Arial" charset="0"/>
              </a:rPr>
              <a:t> institutes</a:t>
            </a:r>
          </a:p>
        </p:txBody>
      </p:sp>
      <p:sp>
        <p:nvSpPr>
          <p:cNvPr id="60" name="Rectangle 52"/>
          <p:cNvSpPr>
            <a:spLocks noGrp="1" noChangeArrowheads="1"/>
          </p:cNvSpPr>
          <p:nvPr>
            <p:custDataLst>
              <p:tags r:id="rId58"/>
            </p:custDataLst>
          </p:nvPr>
        </p:nvSpPr>
        <p:spPr bwMode="auto">
          <a:xfrm>
            <a:off x="6022731" y="2689498"/>
            <a:ext cx="240323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25400" tIns="0" rIns="25400" bIns="0" anchor="b"/>
          <a:lstStyle/>
          <a:p>
            <a:pPr eaLnBrk="0" hangingPunct="0"/>
            <a:r>
              <a:rPr lang="en-US" sz="1000" dirty="0">
                <a:solidFill>
                  <a:srgbClr val="000000"/>
                </a:solidFill>
                <a:sym typeface="Arial" charset="0"/>
              </a:rPr>
              <a:t>750</a:t>
            </a:r>
          </a:p>
        </p:txBody>
      </p:sp>
      <p:sp>
        <p:nvSpPr>
          <p:cNvPr id="61" name="Rectangle 50"/>
          <p:cNvSpPr>
            <a:spLocks noGrp="1" noChangeArrowheads="1"/>
          </p:cNvSpPr>
          <p:nvPr>
            <p:custDataLst>
              <p:tags r:id="rId59"/>
            </p:custDataLst>
          </p:nvPr>
        </p:nvSpPr>
        <p:spPr bwMode="auto">
          <a:xfrm>
            <a:off x="6022731" y="3234011"/>
            <a:ext cx="240323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25400" tIns="0" rIns="25400" bIns="0" anchor="ctr"/>
          <a:lstStyle/>
          <a:p>
            <a:pPr eaLnBrk="0" hangingPunct="0"/>
            <a:fld id="{8A7FAA3B-93CA-4BE8-8145-4755B71D0B98}" type="datetime'''''''''''''''''''''''''''''5''0''''''0'''''''''''''''''''">
              <a:rPr lang="en-US" sz="1000" b="1">
                <a:solidFill>
                  <a:srgbClr val="FFFF00"/>
                </a:solidFill>
                <a:sym typeface="Arial" charset="0"/>
              </a:rPr>
              <a:pPr eaLnBrk="0" hangingPunct="0"/>
              <a:t>500</a:t>
            </a:fld>
            <a:endParaRPr lang="en-US" sz="1000" b="1" dirty="0">
              <a:solidFill>
                <a:srgbClr val="FFFF00"/>
              </a:solidFill>
              <a:sym typeface="Arial" charset="0"/>
            </a:endParaRPr>
          </a:p>
        </p:txBody>
      </p:sp>
      <p:sp>
        <p:nvSpPr>
          <p:cNvPr id="62" name="Rectangle 54"/>
          <p:cNvSpPr>
            <a:spLocks noGrp="1" noChangeArrowheads="1"/>
          </p:cNvSpPr>
          <p:nvPr>
            <p:custDataLst>
              <p:tags r:id="rId60"/>
            </p:custDataLst>
          </p:nvPr>
        </p:nvSpPr>
        <p:spPr bwMode="auto">
          <a:xfrm>
            <a:off x="6022731" y="2900636"/>
            <a:ext cx="240323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25400" tIns="0" rIns="25400" bIns="0" anchor="ctr"/>
          <a:lstStyle/>
          <a:p>
            <a:pPr eaLnBrk="0" hangingPunct="0"/>
            <a:fld id="{92DCAD03-E106-45E6-A1C9-1340C49311E7}" type="datetime'''''''''''''''''''''''''2''''''''''''''5''''0'''''">
              <a:rPr lang="en-US" sz="1000">
                <a:solidFill>
                  <a:srgbClr val="000000"/>
                </a:solidFill>
                <a:sym typeface="Arial" charset="0"/>
              </a:rPr>
              <a:pPr eaLnBrk="0" hangingPunct="0"/>
              <a:t>250</a:t>
            </a:fld>
            <a:endParaRPr lang="en-US" sz="1000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63" name="Rectangle 15"/>
          <p:cNvSpPr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5067301" y="4397649"/>
            <a:ext cx="684335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/>
          <a:lstStyle/>
          <a:p>
            <a:fld id="{40A76141-1F32-4ED4-B9EB-79AB6BCF50D5}" type="datetime'''T''o''tal to'' be ''del''ivered'' b''y T''EVT sy''st''e''m'">
              <a:rPr lang="en-US" sz="900">
                <a:solidFill>
                  <a:srgbClr val="000000"/>
                </a:solidFill>
                <a:sym typeface="Arial" charset="0"/>
              </a:rPr>
              <a:pPr/>
              <a:t>Total to be delivered by TEVT system</a:t>
            </a:fld>
            <a:r>
              <a:rPr lang="en-US" sz="900" baseline="30000" dirty="0">
                <a:solidFill>
                  <a:srgbClr val="000000"/>
                </a:solidFill>
                <a:sym typeface="Arial" charset="0"/>
              </a:rPr>
              <a:t>1</a:t>
            </a:r>
          </a:p>
        </p:txBody>
      </p:sp>
      <p:sp>
        <p:nvSpPr>
          <p:cNvPr id="64" name="Rectangle 16"/>
          <p:cNvSpPr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5256335" y="2689498"/>
            <a:ext cx="3048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25400" tIns="0" rIns="25400" bIns="0" anchor="b"/>
          <a:lstStyle/>
          <a:p>
            <a:fld id="{DC63BCF3-500B-4BFC-80DB-C511BEA97DAB}" type="datetime'''''''''''''''''''''''''''''''''1''6''''''''''''''''0''0'''''">
              <a:rPr lang="en-US" sz="1000">
                <a:solidFill>
                  <a:srgbClr val="000000"/>
                </a:solidFill>
                <a:sym typeface="Arial" charset="0"/>
              </a:rPr>
              <a:pPr/>
              <a:t>1600</a:t>
            </a:fld>
            <a:endParaRPr lang="en-US" sz="1000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65" name="Rectangle 18"/>
          <p:cNvSpPr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5256335" y="3729311"/>
            <a:ext cx="3048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25400" tIns="0" rIns="25400" bIns="0" anchor="ctr"/>
          <a:lstStyle/>
          <a:p>
            <a:fld id="{DE22A493-275A-4051-A7C6-D27D91A0F44D}" type="datetime'''''''''1''''''''''''1''''''''''''''''''''''0''0'">
              <a:rPr lang="en-US" sz="1000" b="1">
                <a:solidFill>
                  <a:srgbClr val="FFFF00"/>
                </a:solidFill>
                <a:sym typeface="Arial" charset="0"/>
              </a:rPr>
              <a:pPr/>
              <a:t>1100</a:t>
            </a:fld>
            <a:endParaRPr lang="en-US" sz="1000" b="1" dirty="0">
              <a:solidFill>
                <a:srgbClr val="FFFF00"/>
              </a:solidFill>
              <a:sym typeface="Arial" charset="0"/>
            </a:endParaRPr>
          </a:p>
        </p:txBody>
      </p:sp>
      <p:sp>
        <p:nvSpPr>
          <p:cNvPr id="66" name="Rectangle 17"/>
          <p:cNvSpPr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5288574" y="3014936"/>
            <a:ext cx="240323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25400" tIns="0" rIns="25400" bIns="0" anchor="ctr"/>
          <a:lstStyle/>
          <a:p>
            <a:fld id="{F90571B4-AD08-4EB8-88E6-79DC3E4F9E81}" type="datetime'''''''''5''''''''''''0''''''''''''''''''''''''''''''''0'">
              <a:rPr lang="en-US" sz="1000">
                <a:solidFill>
                  <a:srgbClr val="000000"/>
                </a:solidFill>
                <a:sym typeface="Arial" charset="0"/>
              </a:rPr>
              <a:pPr/>
              <a:t>500</a:t>
            </a:fld>
            <a:endParaRPr lang="en-US" sz="1000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67" name="Rectangle 23"/>
          <p:cNvSpPr>
            <a:spLocks noChangeArrowheads="1"/>
          </p:cNvSpPr>
          <p:nvPr>
            <p:custDataLst>
              <p:tags r:id="rId65"/>
            </p:custDataLst>
          </p:nvPr>
        </p:nvSpPr>
        <p:spPr bwMode="gray">
          <a:xfrm>
            <a:off x="1147396" y="5304110"/>
            <a:ext cx="7179545" cy="357137"/>
          </a:xfrm>
          <a:prstGeom prst="rect">
            <a:avLst/>
          </a:prstGeom>
          <a:solidFill>
            <a:srgbClr val="990099"/>
          </a:solidFill>
          <a:ln w="9525" algn="ctr">
            <a:solidFill>
              <a:schemeClr val="tx2"/>
            </a:solidFill>
            <a:miter lim="800000"/>
            <a:headEnd type="none" w="lg" len="lg"/>
            <a:tailEnd type="none" w="lg" len="lg"/>
          </a:ln>
        </p:spPr>
        <p:txBody>
          <a:bodyPr anchor="ctr" anchorCtr="1"/>
          <a:lstStyle/>
          <a:p>
            <a:pPr>
              <a:buClr>
                <a:srgbClr val="177B57"/>
              </a:buClr>
            </a:pPr>
            <a:r>
              <a:rPr lang="en-US" sz="16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Vocational Colleges, MOE  will provide additional 25k-30k TEVT seats yearly</a:t>
            </a:r>
            <a:endParaRPr lang="en-US" sz="16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68" name="Rectangle 79"/>
          <p:cNvSpPr>
            <a:spLocks noChangeArrowheads="1"/>
          </p:cNvSpPr>
          <p:nvPr>
            <p:custDataLst>
              <p:tags r:id="rId66"/>
            </p:custDataLst>
          </p:nvPr>
        </p:nvSpPr>
        <p:spPr bwMode="gray">
          <a:xfrm>
            <a:off x="5105400" y="5154886"/>
            <a:ext cx="165589" cy="133350"/>
          </a:xfrm>
          <a:prstGeom prst="rect">
            <a:avLst/>
          </a:prstGeom>
          <a:solidFill>
            <a:schemeClr val="hlink"/>
          </a:solidFill>
          <a:ln w="9525" algn="ctr">
            <a:solidFill>
              <a:srgbClr val="808080"/>
            </a:solidFill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9" name="Rectangle 78"/>
          <p:cNvSpPr>
            <a:spLocks noChangeArrowheads="1"/>
          </p:cNvSpPr>
          <p:nvPr>
            <p:custDataLst>
              <p:tags r:id="rId67"/>
            </p:custDataLst>
          </p:nvPr>
        </p:nvSpPr>
        <p:spPr bwMode="gray">
          <a:xfrm>
            <a:off x="5105400" y="4951686"/>
            <a:ext cx="165589" cy="133350"/>
          </a:xfrm>
          <a:prstGeom prst="rect">
            <a:avLst/>
          </a:prstGeom>
          <a:solidFill>
            <a:srgbClr val="79A2B3"/>
          </a:solidFill>
          <a:ln w="9525" algn="ctr">
            <a:solidFill>
              <a:srgbClr val="808080"/>
            </a:solidFill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0" name="Rectangle 71"/>
          <p:cNvSpPr>
            <a:spLocks noGrp="1" noChangeArrowheads="1"/>
          </p:cNvSpPr>
          <p:nvPr>
            <p:custDataLst>
              <p:tags r:id="rId68"/>
            </p:custDataLst>
          </p:nvPr>
        </p:nvSpPr>
        <p:spPr bwMode="auto">
          <a:xfrm>
            <a:off x="5317882" y="4948511"/>
            <a:ext cx="429357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fld id="{24520666-BEAF-4C16-8AC5-4C19E741E0B3}" type="datetime'''D''i''''''''p''''''''l''''''''''''''''om''''''''''''''''a'">
              <a:rPr lang="en-US" sz="1000">
                <a:solidFill>
                  <a:srgbClr val="000000"/>
                </a:solidFill>
                <a:sym typeface="Arial" charset="0"/>
              </a:rPr>
              <a:pPr eaLnBrk="0" hangingPunct="0"/>
              <a:t>Diploma</a:t>
            </a:fld>
            <a:endParaRPr lang="en-US" sz="1000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71" name="Rectangle 70"/>
          <p:cNvSpPr>
            <a:spLocks noGrp="1" noChangeArrowheads="1"/>
          </p:cNvSpPr>
          <p:nvPr>
            <p:custDataLst>
              <p:tags r:id="rId69"/>
            </p:custDataLst>
          </p:nvPr>
        </p:nvSpPr>
        <p:spPr bwMode="auto">
          <a:xfrm>
            <a:off x="5317881" y="5151711"/>
            <a:ext cx="526073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fld id="{B000C667-42E8-46C0-82DF-D095312BAD85}" type="datetime'''''''''''C''''e''r''t''''if''''''''''icat''''''e'''''''">
              <a:rPr lang="en-US" sz="1000">
                <a:solidFill>
                  <a:srgbClr val="000000"/>
                </a:solidFill>
                <a:sym typeface="Arial" charset="0"/>
              </a:rPr>
              <a:pPr eaLnBrk="0" hangingPunct="0"/>
              <a:t>Certificate</a:t>
            </a:fld>
            <a:endParaRPr lang="en-US" sz="1000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73" name="Freeform 30"/>
          <p:cNvSpPr>
            <a:spLocks/>
          </p:cNvSpPr>
          <p:nvPr>
            <p:custDataLst>
              <p:tags r:id="rId70"/>
            </p:custDataLst>
          </p:nvPr>
        </p:nvSpPr>
        <p:spPr bwMode="gray">
          <a:xfrm>
            <a:off x="8018585" y="3664223"/>
            <a:ext cx="647700" cy="222250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DC6E00"/>
          </a:solidFill>
          <a:ln w="9525">
            <a:solidFill>
              <a:srgbClr val="DC6E00"/>
            </a:solidFill>
            <a:round/>
            <a:headEnd/>
            <a:tailEnd/>
          </a:ln>
        </p:spPr>
        <p:txBody>
          <a:bodyPr tIns="91440" bIns="91440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4" name="AutoShape 67"/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7338646" y="2141812"/>
            <a:ext cx="1496158" cy="1114425"/>
          </a:xfrm>
          <a:prstGeom prst="wedgeRectCallout">
            <a:avLst>
              <a:gd name="adj1" fmla="val 17426"/>
              <a:gd name="adj2" fmla="val 86199"/>
            </a:avLst>
          </a:prstGeom>
          <a:noFill/>
          <a:ln w="9525" algn="ctr">
            <a:solidFill>
              <a:srgbClr val="DC6E00"/>
            </a:solidFill>
            <a:miter lim="800000"/>
            <a:headEnd type="none" w="lg" len="lg"/>
            <a:tailEnd type="none" w="lg" len="lg"/>
          </a:ln>
        </p:spPr>
        <p:txBody>
          <a:bodyPr tIns="91440" bIns="91440" anchor="ctr"/>
          <a:lstStyle/>
          <a:p>
            <a:r>
              <a:rPr lang="en-GB" sz="1200" dirty="0" smtClean="0">
                <a:solidFill>
                  <a:srgbClr val="000000"/>
                </a:solidFill>
              </a:rPr>
              <a:t>260,000 </a:t>
            </a:r>
            <a:r>
              <a:rPr lang="en-GB" sz="1200" dirty="0">
                <a:solidFill>
                  <a:srgbClr val="000000"/>
                </a:solidFill>
              </a:rPr>
              <a:t>additional graduates</a:t>
            </a:r>
          </a:p>
          <a:p>
            <a:r>
              <a:rPr lang="en-GB" sz="1200" i="1" dirty="0">
                <a:solidFill>
                  <a:srgbClr val="000000"/>
                </a:solidFill>
              </a:rPr>
              <a:t>or </a:t>
            </a:r>
            <a:r>
              <a:rPr lang="en-GB" sz="1200" dirty="0" smtClean="0">
                <a:solidFill>
                  <a:srgbClr val="000000"/>
                </a:solidFill>
              </a:rPr>
              <a:t>~26K additional </a:t>
            </a:r>
            <a:r>
              <a:rPr lang="en-GB" sz="1200" dirty="0">
                <a:solidFill>
                  <a:srgbClr val="000000"/>
                </a:solidFill>
              </a:rPr>
              <a:t>capacity per </a:t>
            </a:r>
            <a:r>
              <a:rPr lang="en-GB" sz="1200" dirty="0" smtClean="0">
                <a:solidFill>
                  <a:srgbClr val="000000"/>
                </a:solidFill>
              </a:rPr>
              <a:t>year</a:t>
            </a:r>
            <a:r>
              <a:rPr lang="en-GB" sz="1200" baseline="30000" dirty="0" smtClean="0">
                <a:solidFill>
                  <a:srgbClr val="000000"/>
                </a:solidFill>
              </a:rPr>
              <a:t>3</a:t>
            </a:r>
            <a:endParaRPr lang="en-GB" sz="1000" dirty="0">
              <a:solidFill>
                <a:srgbClr val="000000"/>
              </a:solidFill>
            </a:endParaRPr>
          </a:p>
        </p:txBody>
      </p:sp>
      <p:cxnSp>
        <p:nvCxnSpPr>
          <p:cNvPr id="75" name="Straight Connector 164"/>
          <p:cNvCxnSpPr>
            <a:cxnSpLocks noChangeShapeType="1"/>
          </p:cNvCxnSpPr>
          <p:nvPr>
            <p:custDataLst>
              <p:tags r:id="rId72"/>
            </p:custDataLst>
          </p:nvPr>
        </p:nvCxnSpPr>
        <p:spPr bwMode="auto">
          <a:xfrm>
            <a:off x="7806104" y="4069861"/>
            <a:ext cx="315057" cy="0"/>
          </a:xfrm>
          <a:prstGeom prst="line">
            <a:avLst/>
          </a:prstGeom>
          <a:noFill/>
          <a:ln w="9525" algn="ctr">
            <a:solidFill>
              <a:schemeClr val="bg2"/>
            </a:solidFill>
            <a:prstDash val="dash"/>
            <a:round/>
            <a:headEnd type="none" w="lg" len="lg"/>
            <a:tailEnd type="none" w="lg" len="lg"/>
          </a:ln>
        </p:spPr>
      </p:cxnSp>
      <p:sp>
        <p:nvSpPr>
          <p:cNvPr id="77" name="Rectangle 143"/>
          <p:cNvSpPr>
            <a:spLocks noGrp="1" noChangeArrowheads="1"/>
          </p:cNvSpPr>
          <p:nvPr>
            <p:custDataLst>
              <p:tags r:id="rId73"/>
            </p:custDataLst>
          </p:nvPr>
        </p:nvSpPr>
        <p:spPr bwMode="auto">
          <a:xfrm>
            <a:off x="6997212" y="3499396"/>
            <a:ext cx="175846" cy="152400"/>
          </a:xfrm>
          <a:prstGeom prst="rect">
            <a:avLst/>
          </a:prstGeom>
          <a:solidFill>
            <a:srgbClr val="79A2B3"/>
          </a:solidFill>
          <a:ln w="9525" algn="ctr">
            <a:noFill/>
            <a:miter lim="800000"/>
            <a:headEnd/>
            <a:tailEnd/>
          </a:ln>
        </p:spPr>
        <p:txBody>
          <a:bodyPr wrap="none" lIns="25400" tIns="0" rIns="25400" bIns="0" anchor="ctr"/>
          <a:lstStyle/>
          <a:p>
            <a:pPr eaLnBrk="0" hangingPunct="0"/>
            <a:r>
              <a:rPr lang="en-US" sz="1000" dirty="0" smtClean="0">
                <a:solidFill>
                  <a:srgbClr val="000000"/>
                </a:solidFill>
                <a:sym typeface="Arial" charset="0"/>
              </a:rPr>
              <a:t>50</a:t>
            </a:r>
            <a:endParaRPr lang="en-US" sz="1000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0" y="320734"/>
            <a:ext cx="7562850" cy="8393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prstClr val="white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0" y="-2432"/>
            <a:ext cx="73386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SUPPLY AND DEMAND FOR TEVT </a:t>
            </a:r>
            <a:endParaRPr lang="ms-MY" b="1" dirty="0">
              <a:solidFill>
                <a:prstClr val="black"/>
              </a:solidFill>
            </a:endParaRPr>
          </a:p>
        </p:txBody>
      </p:sp>
      <p:sp>
        <p:nvSpPr>
          <p:cNvPr id="7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20272" y="6520259"/>
            <a:ext cx="2133600" cy="365125"/>
          </a:xfrm>
        </p:spPr>
        <p:txBody>
          <a:bodyPr/>
          <a:lstStyle/>
          <a:p>
            <a:fld id="{2349F20B-83B5-46C2-AA52-A367737B3F40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7888762" y="71990"/>
            <a:ext cx="1126690" cy="332674"/>
            <a:chOff x="7888762" y="71990"/>
            <a:chExt cx="1126690" cy="332674"/>
          </a:xfrm>
        </p:grpSpPr>
        <p:sp>
          <p:nvSpPr>
            <p:cNvPr id="80" name="Parallelogram 79"/>
            <p:cNvSpPr/>
            <p:nvPr/>
          </p:nvSpPr>
          <p:spPr>
            <a:xfrm>
              <a:off x="7888762" y="71990"/>
              <a:ext cx="1126690" cy="332674"/>
            </a:xfrm>
            <a:prstGeom prst="parallelogram">
              <a:avLst/>
            </a:prstGeom>
            <a:solidFill>
              <a:srgbClr val="990099">
                <a:alpha val="90000"/>
              </a:srgb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50000"/>
                <a:alpha val="9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tint val="5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endParaRPr lang="ms-MY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7956376" y="116632"/>
              <a:ext cx="97828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i="1" dirty="0">
                  <a:solidFill>
                    <a:prstClr val="white"/>
                  </a:solidFill>
                  <a:latin typeface="Arial Black" panose="020B0A04020102020204" pitchFamily="34" charset="0"/>
                </a:rPr>
                <a:t>Overview</a:t>
              </a:r>
              <a:endParaRPr lang="ms-MY" sz="1200" i="1" dirty="0">
                <a:solidFill>
                  <a:prstClr val="white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7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86816" y="476672"/>
            <a:ext cx="822960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smtClean="0">
                <a:solidFill>
                  <a:srgbClr val="FF0066"/>
                </a:solidFill>
                <a:latin typeface="Arial Narrow" panose="020B0606020202030204" pitchFamily="34" charset="0"/>
              </a:rPr>
              <a:t>Coordination needed to address gaps/ oversupply across NKEA sectors</a:t>
            </a:r>
            <a:endParaRPr lang="ms-MY" sz="2000" b="1" dirty="0" smtClean="0">
              <a:solidFill>
                <a:srgbClr val="FF0066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1214803" y="5445224"/>
            <a:ext cx="6667427" cy="531812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2"/>
            </a:solidFill>
            <a:miter lim="800000"/>
            <a:headEnd type="none" w="lg" len="lg"/>
            <a:tailEnd type="none" w="lg" len="lg"/>
          </a:ln>
        </p:spPr>
        <p:txBody>
          <a:bodyPr anchor="ctr" anchorCtr="1"/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Need for auditing of existing TEVT program/courses to align and meet the needs of economic transformation</a:t>
            </a:r>
          </a:p>
        </p:txBody>
      </p:sp>
      <p:sp>
        <p:nvSpPr>
          <p:cNvPr id="6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323528" y="1268760"/>
            <a:ext cx="8113834" cy="738664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algn="ctr" rotWithShape="0">
              <a:schemeClr val="tx2"/>
            </a:outerShdw>
          </a:effectLst>
        </p:spPr>
        <p:txBody>
          <a:bodyPr tIns="91440" bIns="91440" anchor="b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2060"/>
                </a:solidFill>
                <a:latin typeface="Arial"/>
                <a:cs typeface="Arial"/>
              </a:rPr>
              <a:t> Projected</a:t>
            </a:r>
            <a:r>
              <a:rPr lang="en-US" b="1" baseline="30000" dirty="0">
                <a:solidFill>
                  <a:srgbClr val="002060"/>
                </a:solidFill>
                <a:latin typeface="Arial"/>
                <a:cs typeface="Arial"/>
              </a:rPr>
              <a:t>1</a:t>
            </a:r>
            <a:r>
              <a:rPr lang="en-US" b="1" dirty="0">
                <a:solidFill>
                  <a:srgbClr val="002060"/>
                </a:solidFill>
                <a:latin typeface="Arial"/>
                <a:cs typeface="Arial"/>
              </a:rPr>
              <a:t> TEVT graduates from public and private institutions against NKEA </a:t>
            </a:r>
            <a:r>
              <a:rPr lang="en-US" b="1" dirty="0" smtClean="0">
                <a:solidFill>
                  <a:srgbClr val="002060"/>
                </a:solidFill>
                <a:latin typeface="Arial"/>
                <a:cs typeface="Arial"/>
              </a:rPr>
              <a:t>labor </a:t>
            </a:r>
            <a:r>
              <a:rPr lang="en-US" b="1" dirty="0">
                <a:solidFill>
                  <a:srgbClr val="002060"/>
                </a:solidFill>
                <a:latin typeface="Arial"/>
                <a:cs typeface="Arial"/>
              </a:rPr>
              <a:t>demand by 2020</a:t>
            </a:r>
          </a:p>
        </p:txBody>
      </p:sp>
      <p:graphicFrame>
        <p:nvGraphicFramePr>
          <p:cNvPr id="7" name="Object 7"/>
          <p:cNvGraphicFramePr>
            <a:graphicFrameLocks/>
          </p:cNvGraphicFramePr>
          <p:nvPr>
            <p:custDataLst>
              <p:tags r:id="rId5"/>
            </p:custDataLst>
          </p:nvPr>
        </p:nvGraphicFramePr>
        <p:xfrm>
          <a:off x="726830" y="2349502"/>
          <a:ext cx="6550446" cy="2457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Chart" r:id="rId58" imgW="7096206" imgH="2457475" progId="MSGraph.Chart.8">
                  <p:embed followColorScheme="full"/>
                </p:oleObj>
              </mc:Choice>
              <mc:Fallback>
                <p:oleObj name="Chart" r:id="rId58" imgW="7096206" imgH="2457475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830" y="2349502"/>
                        <a:ext cx="6550446" cy="24573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965081" y="4756150"/>
            <a:ext cx="40737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fld id="{72B2EC9B-0943-498B-8722-BB083312BB88}" type="datetime'''G''re''a''t''''''er ''''''''''''K''L'' de''''''''''''''v'''">
              <a:rPr lang="ms-MY" sz="1000" b="1" smtClean="0">
                <a:solidFill>
                  <a:srgbClr val="0000FF"/>
                </a:solidFill>
                <a:latin typeface="Arial Narrow" panose="020B0606020202030204" pitchFamily="34" charset="0"/>
                <a:cs typeface="Arial"/>
              </a:rPr>
              <a:pPr/>
              <a:t>Greater KL dev</a:t>
            </a:fld>
            <a:endParaRPr lang="ms-MY" sz="1000" b="1" smtClean="0">
              <a:solidFill>
                <a:srgbClr val="0000FF"/>
              </a:solidFill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1126880" y="4124325"/>
            <a:ext cx="175846" cy="1524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3600854F-BBAA-4C11-B711-4E2B3184FE41}" type="datetime'''''''''''''''''''''''''''''''''''8''''''0'''''">
              <a:rPr lang="en-US" sz="1000" b="0" smtClean="0">
                <a:solidFill>
                  <a:srgbClr val="000000"/>
                </a:solidFill>
                <a:sym typeface="Arial"/>
              </a:rPr>
              <a:pPr algn="ctr">
                <a:spcBef>
                  <a:spcPct val="0"/>
                </a:spcBef>
              </a:pPr>
              <a:t>80</a:t>
            </a:fld>
            <a:endParaRPr lang="en-US" sz="1000" b="0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1947496" y="3581400"/>
            <a:ext cx="240323" cy="1524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3409E588-7B1C-4B81-AD1D-14490087CD14}" type="datetime'2''''03'''''''''''''''''''''''''''''''''''''''''''''''">
              <a:rPr lang="en-US" sz="1000" b="0" smtClean="0">
                <a:solidFill>
                  <a:srgbClr val="000000"/>
                </a:solidFill>
                <a:sym typeface="Arial"/>
              </a:rPr>
              <a:pPr algn="ctr">
                <a:spcBef>
                  <a:spcPct val="0"/>
                </a:spcBef>
              </a:pPr>
              <a:t>203</a:t>
            </a:fld>
            <a:endParaRPr lang="en-US" sz="1000" b="0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892419" y="2495550"/>
            <a:ext cx="240323" cy="1524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17E68E31-4859-4140-8E20-A85CD62554E3}" type="datetime'''''''''''''''''''4''''''''4''9'''''''">
              <a:rPr lang="en-US" sz="1000" b="0" smtClean="0">
                <a:solidFill>
                  <a:srgbClr val="000000"/>
                </a:solidFill>
                <a:sym typeface="Arial"/>
              </a:rPr>
              <a:pPr algn="ctr">
                <a:spcBef>
                  <a:spcPct val="0"/>
                </a:spcBef>
              </a:pPr>
              <a:t>449</a:t>
            </a:fld>
            <a:endParaRPr lang="en-US" sz="1000" b="0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2" name="Rectangle 19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485900" y="4756150"/>
            <a:ext cx="310662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/>
          <a:lstStyle/>
          <a:p>
            <a:fld id="{4638A3A1-25E7-46CD-A5FD-050A8BA06780}" type="datetime'''''''''''''R''e''''''ta''''''''''''''''''''i''l'''''''''">
              <a:rPr lang="ms-MY" sz="1000" b="1" smtClean="0">
                <a:solidFill>
                  <a:srgbClr val="0000FF"/>
                </a:solidFill>
                <a:latin typeface="Arial Narrow" panose="020B0606020202030204" pitchFamily="34" charset="0"/>
                <a:cs typeface="Arial"/>
              </a:rPr>
              <a:pPr/>
              <a:t>Retail</a:t>
            </a:fld>
            <a:endParaRPr lang="ms-MY" sz="1000" b="1" smtClean="0">
              <a:solidFill>
                <a:srgbClr val="0000FF"/>
              </a:solidFill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1686657" y="4476750"/>
            <a:ext cx="111369" cy="1524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1D91B1A3-7D30-4373-BD07-79A629BDE8D0}" type="datetime'''''1'''''''''''''''''''''''''''''''''''''''''''''''''''''''">
              <a:rPr lang="en-US" sz="1000" b="0" smtClean="0">
                <a:solidFill>
                  <a:srgbClr val="000000"/>
                </a:solidFill>
                <a:sym typeface="Arial"/>
              </a:rPr>
              <a:pPr algn="ctr">
                <a:spcBef>
                  <a:spcPct val="0"/>
                </a:spcBef>
              </a:pPr>
              <a:t>1</a:t>
            </a:fld>
            <a:endParaRPr lang="en-US" sz="1000" b="0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4" name="Text Placeholder 2"/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1419957" y="3552825"/>
            <a:ext cx="240323" cy="1524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0627FD40-8B0E-4FB3-9CA8-5555278E1D80}" type="datetime'''''''''''''''''2''''0''''''''''''''''''''''''''''''''''9'">
              <a:rPr lang="en-US" sz="1000" b="0" smtClean="0">
                <a:solidFill>
                  <a:srgbClr val="000000"/>
                </a:solidFill>
                <a:sym typeface="Arial"/>
              </a:rPr>
              <a:pPr algn="ctr">
                <a:spcBef>
                  <a:spcPct val="0"/>
                </a:spcBef>
              </a:pPr>
              <a:t>209</a:t>
            </a:fld>
            <a:endParaRPr lang="en-US" sz="1000" b="0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2149719" y="3905250"/>
            <a:ext cx="240323" cy="1524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AE50ABDF-A270-4370-9EAD-9A5F805036C6}" type="datetime'''''''''1''''''''''''2''''''''''''''9'''''''">
              <a:rPr lang="en-US" sz="1000" b="0" smtClean="0">
                <a:solidFill>
                  <a:srgbClr val="000000"/>
                </a:solidFill>
                <a:sym typeface="Arial"/>
              </a:rPr>
              <a:pPr algn="ctr">
                <a:spcBef>
                  <a:spcPct val="0"/>
                </a:spcBef>
              </a:pPr>
              <a:t>129</a:t>
            </a:fld>
            <a:endParaRPr lang="en-US" sz="1000" b="0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6" name="Text Placeholder 2"/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4292111" y="4343400"/>
            <a:ext cx="175846" cy="1524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04B06540-2197-4098-9C07-BC3F3B4B29DB}" type="datetime'''''''''''3''''''''''''''''''0'''''''''''''''''">
              <a:rPr lang="en-US" sz="1000" b="0" smtClean="0">
                <a:solidFill>
                  <a:srgbClr val="000000"/>
                </a:solidFill>
                <a:sym typeface="Arial"/>
              </a:rPr>
              <a:pPr algn="ctr">
                <a:spcBef>
                  <a:spcPct val="0"/>
                </a:spcBef>
              </a:pPr>
              <a:t>30</a:t>
            </a:fld>
            <a:endParaRPr lang="en-US" sz="1000" b="0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7" name="Text Placeholder 2"/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4089888" y="4276725"/>
            <a:ext cx="175846" cy="1524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49694DB6-7018-4C89-8456-61A7741E1BDE}" type="datetime'''''''''''''''''''4''''''''''''''''''''''''''''''''''''6'''''">
              <a:rPr lang="en-US" sz="1000" b="0" smtClean="0">
                <a:solidFill>
                  <a:srgbClr val="000000"/>
                </a:solidFill>
                <a:sym typeface="Arial"/>
              </a:rPr>
              <a:pPr algn="ctr">
                <a:spcBef>
                  <a:spcPct val="0"/>
                </a:spcBef>
              </a:pPr>
              <a:t>46</a:t>
            </a:fld>
            <a:endParaRPr lang="en-US" sz="1000" b="0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8" name="Rectangle 15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509596" y="4756150"/>
            <a:ext cx="48504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fld id="{7850C874-4AA3-42E7-9C06-41DBFBD8C620}" type="datetime'''B''''''''''''''''''''''u''''s''''i''n''e''''ss ''S''v''cs'">
              <a:rPr lang="ms-MY" sz="1000" b="1" smtClean="0">
                <a:solidFill>
                  <a:srgbClr val="0000FF"/>
                </a:solidFill>
                <a:latin typeface="Arial Narrow" panose="020B0606020202030204" pitchFamily="34" charset="0"/>
                <a:cs typeface="Arial"/>
              </a:rPr>
              <a:pPr/>
              <a:t>Business Svcs</a:t>
            </a:fld>
            <a:endParaRPr lang="ms-MY" sz="1000" b="1" smtClean="0">
              <a:solidFill>
                <a:srgbClr val="0000FF"/>
              </a:solidFill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19" name="Text Placeholder 2"/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3764573" y="4343400"/>
            <a:ext cx="175846" cy="1524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2278216C-C746-4CFD-9435-45B1E9D70561}" type="datetime'''3''''''0'''''''''''''''''''''''''''''''''''''">
              <a:rPr lang="en-US" sz="1000" b="0" smtClean="0">
                <a:solidFill>
                  <a:srgbClr val="000000"/>
                </a:solidFill>
                <a:sym typeface="Arial"/>
              </a:rPr>
              <a:pPr algn="ctr">
                <a:spcBef>
                  <a:spcPct val="0"/>
                </a:spcBef>
              </a:pPr>
              <a:t>30</a:t>
            </a:fld>
            <a:endParaRPr lang="en-US" sz="1000" b="0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3562350" y="4238625"/>
            <a:ext cx="175846" cy="1524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8CD23F0F-28FA-412F-8AEC-FEE309B2898C}" type="datetime'''''''5''''''3'''''''''''''''''''''''''''''''''">
              <a:rPr lang="en-US" sz="1000" b="0" smtClean="0">
                <a:solidFill>
                  <a:srgbClr val="000000"/>
                </a:solidFill>
                <a:sym typeface="Arial"/>
              </a:rPr>
              <a:pPr algn="ctr">
                <a:spcBef>
                  <a:spcPct val="0"/>
                </a:spcBef>
              </a:pPr>
              <a:t>53</a:t>
            </a:fld>
            <a:endParaRPr lang="en-US" sz="1000" b="0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21" name="Rectangle 16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115408" y="4756150"/>
            <a:ext cx="218343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/>
          <a:lstStyle/>
          <a:p>
            <a:fld id="{51C52400-EF25-4560-9208-054E7AF27CB9}" type="datetime'''''''''''''''''''''''''''''Ed''''''''''''''''u'''''''''''">
              <a:rPr lang="ms-MY" sz="1000" b="1" smtClean="0">
                <a:solidFill>
                  <a:srgbClr val="0000FF"/>
                </a:solidFill>
                <a:latin typeface="Arial Narrow" panose="020B0606020202030204" pitchFamily="34" charset="0"/>
                <a:cs typeface="Arial"/>
              </a:rPr>
              <a:pPr/>
              <a:t>Edu</a:t>
            </a:fld>
            <a:endParaRPr lang="ms-MY" sz="1000" b="1" smtClean="0">
              <a:solidFill>
                <a:srgbClr val="0000FF"/>
              </a:solidFill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22" name="Text Placeholder 2"/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3269273" y="4467225"/>
            <a:ext cx="111369" cy="1524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F1B269D9-E114-4FD4-B9EC-44B193601526}" type="datetime'''''''''''''''''2'''''''''''''''''''''''''">
              <a:rPr lang="en-US" sz="1000" b="0" smtClean="0">
                <a:solidFill>
                  <a:srgbClr val="000000"/>
                </a:solidFill>
                <a:sym typeface="Arial"/>
              </a:rPr>
              <a:pPr algn="ctr">
                <a:spcBef>
                  <a:spcPct val="0"/>
                </a:spcBef>
              </a:pPr>
              <a:t>2</a:t>
            </a:fld>
            <a:endParaRPr lang="en-US" sz="1000" b="0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23" name="Text Placeholder 2"/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3002573" y="4029075"/>
            <a:ext cx="240323" cy="1524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BF0A99D4-9D90-42DE-9315-32684E9D5A0A}" type="datetime'''''''1''''''''''''''''''0''''1'''''''''''''''''''''''">
              <a:rPr lang="en-US" sz="1000" b="0" smtClean="0">
                <a:solidFill>
                  <a:srgbClr val="000000"/>
                </a:solidFill>
                <a:sym typeface="Arial"/>
              </a:rPr>
              <a:pPr algn="ctr">
                <a:spcBef>
                  <a:spcPct val="0"/>
                </a:spcBef>
              </a:pPr>
              <a:t>101</a:t>
            </a:fld>
            <a:endParaRPr lang="en-US" sz="1000" b="0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24" name="Rectangle 17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521927" y="4756150"/>
            <a:ext cx="3487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fld id="{FE1D1253-ECA0-474E-AF69-9C9BA791545F}" type="datetime'''He''''''''''''al''''t''''h'''' ''''c''''''''ar''''e'''">
              <a:rPr lang="ms-MY" sz="1000" b="1" smtClean="0">
                <a:solidFill>
                  <a:srgbClr val="0000FF"/>
                </a:solidFill>
                <a:latin typeface="Arial Narrow" panose="020B0606020202030204" pitchFamily="34" charset="0"/>
                <a:cs typeface="Arial"/>
              </a:rPr>
              <a:pPr/>
              <a:t>Health care</a:t>
            </a:fld>
            <a:endParaRPr lang="ms-MY" sz="1000" b="1" dirty="0" smtClean="0">
              <a:solidFill>
                <a:srgbClr val="0000FF"/>
              </a:solidFill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25" name="Text Placeholder 2"/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2709496" y="4410075"/>
            <a:ext cx="175846" cy="1524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B3A1D8AE-0972-4566-A4D1-590DB296324D}" type="datetime'1''''''''''''''''''''''''''''6'''''''''''''''''''''">
              <a:rPr lang="en-US" sz="1000" b="0" smtClean="0">
                <a:solidFill>
                  <a:srgbClr val="000000"/>
                </a:solidFill>
                <a:sym typeface="Arial"/>
              </a:rPr>
              <a:pPr algn="ctr">
                <a:spcBef>
                  <a:spcPct val="0"/>
                </a:spcBef>
              </a:pPr>
              <a:t>16</a:t>
            </a:fld>
            <a:endParaRPr lang="en-US" sz="1000" b="0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26" name="Text Placeholder 2"/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2475034" y="3895725"/>
            <a:ext cx="240323" cy="1524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D2A8ABB0-C39C-4E65-9543-8D50E87C9DEF}" type="datetime'''''''''''1''''''3''''''''''''''2'">
              <a:rPr lang="en-US" sz="1000" b="0" smtClean="0">
                <a:solidFill>
                  <a:srgbClr val="000000"/>
                </a:solidFill>
                <a:sym typeface="Arial"/>
              </a:rPr>
              <a:pPr algn="ctr">
                <a:spcBef>
                  <a:spcPct val="0"/>
                </a:spcBef>
              </a:pPr>
              <a:t>132</a:t>
            </a:fld>
            <a:endParaRPr lang="en-US" sz="1000" b="0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27" name="Text Placeholder 2"/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4617427" y="4286250"/>
            <a:ext cx="175846" cy="1524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59F01552-1DB2-4BFD-982F-4EADB35E7DDA}" type="datetime'''''''''''''''''43'''''">
              <a:rPr lang="en-US" sz="1000" b="0" smtClean="0">
                <a:solidFill>
                  <a:srgbClr val="000000"/>
                </a:solidFill>
                <a:sym typeface="Arial"/>
              </a:rPr>
              <a:pPr algn="ctr">
                <a:spcBef>
                  <a:spcPct val="0"/>
                </a:spcBef>
              </a:pPr>
              <a:t>43</a:t>
            </a:fld>
            <a:endParaRPr lang="en-US" sz="1000" b="0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28" name="Rectangle 14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032739" y="4756150"/>
            <a:ext cx="492369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/>
          <a:lstStyle/>
          <a:p>
            <a:fld id="{C349FDDD-E7EE-4EE5-B2F5-89F641684CCD}" type="datetime'''''''F''in. ''''''''''''''''''''S''''''v''''''''''''c''''s'">
              <a:rPr lang="ms-MY" sz="1000" b="1" smtClean="0">
                <a:solidFill>
                  <a:srgbClr val="0000FF"/>
                </a:solidFill>
                <a:latin typeface="Arial Narrow" panose="020B0606020202030204" pitchFamily="34" charset="0"/>
                <a:cs typeface="Arial"/>
              </a:rPr>
              <a:pPr/>
              <a:t>Fin. Svcs</a:t>
            </a:fld>
            <a:endParaRPr lang="ms-MY" sz="1000" b="1" smtClean="0">
              <a:solidFill>
                <a:srgbClr val="0000FF"/>
              </a:solidFill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29" name="Text Placeholder 2"/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5672503" y="4371975"/>
            <a:ext cx="175846" cy="1524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741541B5-4B8C-426C-BA8A-CDF8879F35C8}" type="datetime'''''''''''''2''''''''''''''''''''3'''''''''''''''''">
              <a:rPr lang="en-US" sz="1000" b="0" smtClean="0">
                <a:solidFill>
                  <a:srgbClr val="000000"/>
                </a:solidFill>
                <a:sym typeface="Arial"/>
              </a:rPr>
              <a:pPr algn="ctr">
                <a:spcBef>
                  <a:spcPct val="0"/>
                </a:spcBef>
              </a:pPr>
              <a:t>23</a:t>
            </a:fld>
            <a:endParaRPr lang="en-US" sz="1000" b="0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30" name="Rectangle 12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199184" y="4756150"/>
            <a:ext cx="271097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/>
          <a:lstStyle/>
          <a:p>
            <a:fld id="{5DBCA192-106E-42F8-A1AC-16F0CCF8241E}" type="datetime'O''''''G''''E'''''''''">
              <a:rPr lang="ms-MY" sz="1000" b="1" smtClean="0">
                <a:solidFill>
                  <a:srgbClr val="0000FF"/>
                </a:solidFill>
                <a:latin typeface="Arial Narrow" panose="020B0606020202030204" pitchFamily="34" charset="0"/>
                <a:cs typeface="Arial"/>
              </a:rPr>
              <a:pPr/>
              <a:t>OGE</a:t>
            </a:fld>
            <a:endParaRPr lang="ms-MY" sz="1000" b="1" smtClean="0">
              <a:solidFill>
                <a:srgbClr val="0000FF"/>
              </a:solidFill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31" name="Text Placeholder 2"/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5379427" y="4467225"/>
            <a:ext cx="111369" cy="1524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5517DDE2-308E-48E8-B08D-8811C3AC582E}" type="datetime'''''''''''''''''''''''''''''''3'''''''''''''''''">
              <a:rPr lang="en-US" sz="1000" b="0" smtClean="0">
                <a:solidFill>
                  <a:srgbClr val="000000"/>
                </a:solidFill>
                <a:sym typeface="Arial"/>
              </a:rPr>
              <a:pPr algn="ctr">
                <a:spcBef>
                  <a:spcPct val="0"/>
                </a:spcBef>
              </a:pPr>
              <a:t>3</a:t>
            </a:fld>
            <a:endParaRPr lang="en-US" sz="1000" b="0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32" name="Text Placeholder 2"/>
          <p:cNvSpPr>
            <a:spLocks noGrp="1"/>
          </p:cNvSpPr>
          <p:nvPr>
            <p:custDataLst>
              <p:tags r:id="rId30"/>
            </p:custDataLst>
          </p:nvPr>
        </p:nvSpPr>
        <p:spPr bwMode="auto">
          <a:xfrm>
            <a:off x="5144965" y="4352925"/>
            <a:ext cx="175846" cy="1524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2AEC91D0-43A8-4E02-AC8F-832C7B86505B}" type="datetime'''''''2''''''''''''''''''''''''''''''''''''7'''''''''''">
              <a:rPr lang="en-US" sz="1000" b="0" smtClean="0">
                <a:solidFill>
                  <a:srgbClr val="000000"/>
                </a:solidFill>
                <a:sym typeface="Arial"/>
              </a:rPr>
              <a:pPr algn="ctr">
                <a:spcBef>
                  <a:spcPct val="0"/>
                </a:spcBef>
              </a:pPr>
              <a:t>27</a:t>
            </a:fld>
            <a:endParaRPr lang="en-US" sz="1000" b="0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33" name="Rectangle 13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4722935" y="4756150"/>
            <a:ext cx="167054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/>
          <a:lstStyle/>
          <a:p>
            <a:fld id="{5F83D6F5-3602-493A-85AA-C9C04E25FD38}" type="datetime'''''''''''''E''''''''''''''''''''''E'''''''''">
              <a:rPr lang="ms-MY" sz="1000" b="1" smtClean="0">
                <a:solidFill>
                  <a:srgbClr val="0000FF"/>
                </a:solidFill>
                <a:latin typeface="Arial Narrow" panose="020B0606020202030204" pitchFamily="34" charset="0"/>
                <a:cs typeface="Arial"/>
              </a:rPr>
              <a:pPr/>
              <a:t>EE</a:t>
            </a:fld>
            <a:endParaRPr lang="ms-MY" sz="1000" b="1" smtClean="0">
              <a:solidFill>
                <a:srgbClr val="0000FF"/>
              </a:solidFill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34" name="Text Placeholder 2"/>
          <p:cNvSpPr>
            <a:spLocks noGrp="1"/>
          </p:cNvSpPr>
          <p:nvPr>
            <p:custDataLst>
              <p:tags r:id="rId32"/>
            </p:custDataLst>
          </p:nvPr>
        </p:nvSpPr>
        <p:spPr bwMode="auto">
          <a:xfrm>
            <a:off x="4787411" y="3571875"/>
            <a:ext cx="240323" cy="1524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3E6210E4-2091-47C6-860A-79CA2760D598}" type="datetime'''''''2''''''''''''''''0''''5'''''''''''">
              <a:rPr lang="en-US" sz="1000" b="0" smtClean="0">
                <a:solidFill>
                  <a:srgbClr val="000000"/>
                </a:solidFill>
                <a:sym typeface="Arial"/>
              </a:rPr>
              <a:pPr algn="ctr">
                <a:spcBef>
                  <a:spcPct val="0"/>
                </a:spcBef>
              </a:pPr>
              <a:t>205</a:t>
            </a:fld>
            <a:endParaRPr lang="en-US" sz="1000" b="0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35" name="Text Placeholder 2"/>
          <p:cNvSpPr>
            <a:spLocks noGrp="1"/>
          </p:cNvSpPr>
          <p:nvPr>
            <p:custDataLst>
              <p:tags r:id="rId33"/>
            </p:custDataLst>
          </p:nvPr>
        </p:nvSpPr>
        <p:spPr bwMode="auto">
          <a:xfrm>
            <a:off x="6434504" y="4457700"/>
            <a:ext cx="111369" cy="1524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BEDDFAE2-E1C5-4906-AEA7-0DD842C1CDA8}" type="datetime'''''''5'''''''''''''''''''''''''''''">
              <a:rPr lang="en-US" sz="1000" b="0" smtClean="0">
                <a:solidFill>
                  <a:srgbClr val="000000"/>
                </a:solidFill>
                <a:sym typeface="Arial"/>
              </a:rPr>
              <a:pPr algn="ctr">
                <a:spcBef>
                  <a:spcPct val="0"/>
                </a:spcBef>
              </a:pPr>
              <a:t>5</a:t>
            </a:fld>
            <a:endParaRPr lang="en-US" sz="1000" b="0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36" name="Text Placeholder 2"/>
          <p:cNvSpPr>
            <a:spLocks noGrp="1"/>
          </p:cNvSpPr>
          <p:nvPr>
            <p:custDataLst>
              <p:tags r:id="rId34"/>
            </p:custDataLst>
          </p:nvPr>
        </p:nvSpPr>
        <p:spPr bwMode="auto">
          <a:xfrm>
            <a:off x="6200042" y="4391025"/>
            <a:ext cx="175846" cy="1524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4CDFDA1E-1A63-43D1-88C6-8A4B7827F30B}" type="datetime'''''''''''2''''''''0'''''''''''''''''''''''''''''''''''''">
              <a:rPr lang="en-US" sz="1000" b="0" smtClean="0">
                <a:solidFill>
                  <a:srgbClr val="000000"/>
                </a:solidFill>
                <a:sym typeface="Arial"/>
              </a:rPr>
              <a:pPr algn="ctr">
                <a:spcBef>
                  <a:spcPct val="0"/>
                </a:spcBef>
              </a:pPr>
              <a:t>20</a:t>
            </a:fld>
            <a:endParaRPr lang="en-US" sz="1000" b="0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37" name="Rectangle 11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751634" y="4756150"/>
            <a:ext cx="219808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/>
          <a:lstStyle/>
          <a:p>
            <a:fld id="{E48DA253-B303-4EF3-879B-4E5C689DE335}" type="datetime'''''''''''''''''''''''''''A''g''''ri'''''''''''''''">
              <a:rPr lang="ms-MY" sz="1000" b="1" smtClean="0">
                <a:solidFill>
                  <a:srgbClr val="0000FF"/>
                </a:solidFill>
                <a:latin typeface="Arial Narrow" panose="020B0606020202030204" pitchFamily="34" charset="0"/>
                <a:cs typeface="Arial"/>
              </a:rPr>
              <a:pPr/>
              <a:t>Agri</a:t>
            </a:fld>
            <a:endParaRPr lang="ms-MY" sz="1000" b="1" smtClean="0">
              <a:solidFill>
                <a:srgbClr val="0000FF"/>
              </a:solidFill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38" name="Text Placeholder 2"/>
          <p:cNvSpPr>
            <a:spLocks noGrp="1"/>
          </p:cNvSpPr>
          <p:nvPr>
            <p:custDataLst>
              <p:tags r:id="rId36"/>
            </p:custDataLst>
          </p:nvPr>
        </p:nvSpPr>
        <p:spPr bwMode="auto">
          <a:xfrm>
            <a:off x="5906965" y="4457700"/>
            <a:ext cx="111369" cy="1524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4C73CD8A-5799-4A2D-A45F-D44AFF4F1FAF}" type="datetime'''''''''''''''''''''''''''5'''''''">
              <a:rPr lang="en-US" sz="1000" b="0" smtClean="0">
                <a:solidFill>
                  <a:srgbClr val="000000"/>
                </a:solidFill>
                <a:sym typeface="Arial"/>
              </a:rPr>
              <a:pPr algn="ctr">
                <a:spcBef>
                  <a:spcPct val="0"/>
                </a:spcBef>
              </a:pPr>
              <a:t>5</a:t>
            </a:fld>
            <a:endParaRPr lang="en-US" sz="1000" b="0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39" name="Rectangle 8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62708" y="2122487"/>
            <a:ext cx="961292" cy="182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b"/>
          <a:lstStyle/>
          <a:p>
            <a:r>
              <a:rPr lang="ms-MY" sz="1200" smtClean="0">
                <a:solidFill>
                  <a:srgbClr val="000000"/>
                </a:solidFill>
                <a:latin typeface="Arial"/>
                <a:cs typeface="Arial"/>
              </a:rPr>
              <a:t>Persons in '000</a:t>
            </a:r>
          </a:p>
        </p:txBody>
      </p:sp>
      <p:sp>
        <p:nvSpPr>
          <p:cNvPr id="40" name="Rectangle 20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896815" y="4756150"/>
            <a:ext cx="43522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/>
          <a:lstStyle/>
          <a:p>
            <a:fld id="{256404E4-6ADF-4C43-AF89-C0BE6BB6A011}" type="datetime'T''o''''''ur''''''i''''''s''''''''''''''''''''''''''''m'''">
              <a:rPr lang="ms-MY" sz="1000" b="1" smtClean="0">
                <a:solidFill>
                  <a:srgbClr val="0000FF"/>
                </a:solidFill>
                <a:latin typeface="Arial Narrow" panose="020B0606020202030204" pitchFamily="34" charset="0"/>
                <a:cs typeface="Arial"/>
              </a:rPr>
              <a:pPr/>
              <a:t>Tourism</a:t>
            </a:fld>
            <a:endParaRPr lang="ms-MY" sz="1000" b="1" smtClean="0">
              <a:solidFill>
                <a:srgbClr val="0000FF"/>
              </a:solidFill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41" name="Text Placeholder 2"/>
          <p:cNvSpPr>
            <a:spLocks noGrp="1"/>
          </p:cNvSpPr>
          <p:nvPr>
            <p:custDataLst>
              <p:tags r:id="rId39"/>
            </p:custDataLst>
          </p:nvPr>
        </p:nvSpPr>
        <p:spPr bwMode="auto">
          <a:xfrm>
            <a:off x="562708" y="2806700"/>
            <a:ext cx="193431" cy="152400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</a:pPr>
            <a:fld id="{D48C038A-1116-424D-ABCA-E148970B6132}" type="datetime'''4''''''''''''''''''''''''''''0''''''''''''''''''''''''''0'''">
              <a:rPr lang="en-US" sz="1000" b="0" smtClean="0">
                <a:solidFill>
                  <a:srgbClr val="000000"/>
                </a:solidFill>
                <a:sym typeface="Arial"/>
              </a:rPr>
              <a:pPr algn="r">
                <a:spcBef>
                  <a:spcPct val="0"/>
                </a:spcBef>
              </a:pPr>
              <a:t>400</a:t>
            </a:fld>
            <a:endParaRPr lang="en-US" sz="1000" b="0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42" name="Text Placeholder 2"/>
          <p:cNvSpPr>
            <a:spLocks noGrp="1"/>
          </p:cNvSpPr>
          <p:nvPr>
            <p:custDataLst>
              <p:tags r:id="rId40"/>
            </p:custDataLst>
          </p:nvPr>
        </p:nvSpPr>
        <p:spPr bwMode="auto">
          <a:xfrm>
            <a:off x="562708" y="3254375"/>
            <a:ext cx="193431" cy="152400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</a:pPr>
            <a:fld id="{D4FDC523-8AEC-4FD1-9DE1-F7DFA72424B4}" type="datetime'''''''''''''''''''''''3''''''''''0''''''''''''0'''''''''''''">
              <a:rPr lang="en-US" sz="1000" b="0" smtClean="0">
                <a:solidFill>
                  <a:srgbClr val="000000"/>
                </a:solidFill>
                <a:sym typeface="Arial"/>
              </a:rPr>
              <a:pPr algn="r">
                <a:spcBef>
                  <a:spcPct val="0"/>
                </a:spcBef>
              </a:pPr>
              <a:t>300</a:t>
            </a:fld>
            <a:endParaRPr lang="en-US" sz="1000" b="0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43" name="Text Placeholder 2"/>
          <p:cNvSpPr>
            <a:spLocks noGrp="1"/>
          </p:cNvSpPr>
          <p:nvPr>
            <p:custDataLst>
              <p:tags r:id="rId41"/>
            </p:custDataLst>
          </p:nvPr>
        </p:nvSpPr>
        <p:spPr bwMode="auto">
          <a:xfrm>
            <a:off x="562708" y="3692525"/>
            <a:ext cx="193431" cy="152400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</a:pPr>
            <a:fld id="{453A8271-6B97-40F5-8FAD-781EC3B164C9}" type="datetime'''''''''''''''''''''''''''''2''''''''0''''0'''''''''''''''">
              <a:rPr lang="en-US" sz="1000" b="0" smtClean="0">
                <a:solidFill>
                  <a:srgbClr val="000000"/>
                </a:solidFill>
                <a:sym typeface="Arial"/>
              </a:rPr>
              <a:pPr algn="r">
                <a:spcBef>
                  <a:spcPct val="0"/>
                </a:spcBef>
              </a:pPr>
              <a:t>200</a:t>
            </a:fld>
            <a:endParaRPr lang="en-US" sz="1000" b="0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44" name="Text Placeholder 2"/>
          <p:cNvSpPr>
            <a:spLocks noGrp="1"/>
          </p:cNvSpPr>
          <p:nvPr>
            <p:custDataLst>
              <p:tags r:id="rId42"/>
            </p:custDataLst>
          </p:nvPr>
        </p:nvSpPr>
        <p:spPr bwMode="auto">
          <a:xfrm>
            <a:off x="562708" y="4140200"/>
            <a:ext cx="193431" cy="152400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</a:pPr>
            <a:fld id="{77C9A8E5-7792-4FD3-87BB-E52422ACE5B0}" type="datetime'''''''''''''''''''''1''0''''''''''''''''''''''''''''''0'''">
              <a:rPr lang="en-US" sz="1000" b="0" smtClean="0">
                <a:solidFill>
                  <a:srgbClr val="000000"/>
                </a:solidFill>
                <a:sym typeface="Arial"/>
              </a:rPr>
              <a:pPr algn="r">
                <a:spcBef>
                  <a:spcPct val="0"/>
                </a:spcBef>
              </a:pPr>
              <a:t>100</a:t>
            </a:fld>
            <a:endParaRPr lang="en-US" sz="1000" b="0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45" name="Text Placeholder 2"/>
          <p:cNvSpPr>
            <a:spLocks noGrp="1"/>
          </p:cNvSpPr>
          <p:nvPr>
            <p:custDataLst>
              <p:tags r:id="rId43"/>
            </p:custDataLst>
          </p:nvPr>
        </p:nvSpPr>
        <p:spPr bwMode="auto">
          <a:xfrm>
            <a:off x="562708" y="2368550"/>
            <a:ext cx="193431" cy="152400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</a:pPr>
            <a:fld id="{9CAED9BE-4FC9-4C9A-AA2E-DE89B23B00BC}" type="datetime'''''''''''''''''''5''''00'''''''''''''''''''''''''''''''''">
              <a:rPr lang="en-US" sz="1000" b="0" smtClean="0">
                <a:solidFill>
                  <a:srgbClr val="000000"/>
                </a:solidFill>
                <a:sym typeface="Arial"/>
              </a:rPr>
              <a:pPr algn="r">
                <a:spcBef>
                  <a:spcPct val="0"/>
                </a:spcBef>
              </a:pPr>
              <a:t>500</a:t>
            </a:fld>
            <a:endParaRPr lang="en-US" sz="1000" b="0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46" name="Rectangle 9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6809642" y="4756150"/>
            <a:ext cx="213946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/>
          <a:lstStyle/>
          <a:p>
            <a:fld id="{3ED10359-DFEB-4A5B-9BA1-BCFCC706B8D3}" type="datetime'C''''''''''''''''''''''''''''''''''''''''''''''''''C''I'">
              <a:rPr lang="ms-MY" sz="1000" b="1" smtClean="0">
                <a:solidFill>
                  <a:srgbClr val="0000FF"/>
                </a:solidFill>
                <a:latin typeface="Arial Narrow" panose="020B0606020202030204" pitchFamily="34" charset="0"/>
                <a:cs typeface="Arial"/>
              </a:rPr>
              <a:pPr/>
              <a:t>CCI</a:t>
            </a:fld>
            <a:endParaRPr lang="ms-MY" sz="1000" b="1" smtClean="0">
              <a:solidFill>
                <a:srgbClr val="0000FF"/>
              </a:solidFill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47" name="Text Placeholder 2"/>
          <p:cNvSpPr>
            <a:spLocks noGrp="1"/>
          </p:cNvSpPr>
          <p:nvPr>
            <p:custDataLst>
              <p:tags r:id="rId45"/>
            </p:custDataLst>
          </p:nvPr>
        </p:nvSpPr>
        <p:spPr bwMode="auto">
          <a:xfrm>
            <a:off x="6929803" y="4114800"/>
            <a:ext cx="175846" cy="1524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9F4B57C1-AFE3-4F70-BE7A-0248E545A960}" type="datetime'8''''''''''''''''''''''''''''''''2'''''''''''''">
              <a:rPr lang="en-US" sz="1000" b="0" smtClean="0">
                <a:solidFill>
                  <a:srgbClr val="000000"/>
                </a:solidFill>
                <a:sym typeface="Arial"/>
              </a:rPr>
              <a:pPr algn="ctr">
                <a:spcBef>
                  <a:spcPct val="0"/>
                </a:spcBef>
              </a:pPr>
              <a:t>82</a:t>
            </a:fld>
            <a:endParaRPr lang="en-US" sz="1000" b="0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48" name="Text Placeholder 2"/>
          <p:cNvSpPr>
            <a:spLocks noGrp="1"/>
          </p:cNvSpPr>
          <p:nvPr>
            <p:custDataLst>
              <p:tags r:id="rId46"/>
            </p:custDataLst>
          </p:nvPr>
        </p:nvSpPr>
        <p:spPr bwMode="auto">
          <a:xfrm>
            <a:off x="6727580" y="4391025"/>
            <a:ext cx="175846" cy="1524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5AC233EA-2597-43DB-9B27-4ECA9F7B40EF}" type="datetime'''''''''2''0'''''''''''''">
              <a:rPr lang="en-US" sz="1000" b="0" smtClean="0">
                <a:solidFill>
                  <a:srgbClr val="000000"/>
                </a:solidFill>
                <a:sym typeface="Arial"/>
              </a:rPr>
              <a:pPr algn="ctr">
                <a:spcBef>
                  <a:spcPct val="0"/>
                </a:spcBef>
              </a:pPr>
              <a:t>20</a:t>
            </a:fld>
            <a:endParaRPr lang="en-US" sz="1000" b="0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49" name="Rectangle 10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6161942" y="4756150"/>
            <a:ext cx="454269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/>
          <a:lstStyle/>
          <a:p>
            <a:fld id="{C2DFC794-04AD-4950-8F7C-9C0D77857624}" type="datetime'P''a''''''''lm'''''''''''''''''' ''''''''''''O''i''''l'''''''">
              <a:rPr lang="ms-MY" sz="1000" b="1" smtClean="0">
                <a:solidFill>
                  <a:srgbClr val="0000FF"/>
                </a:solidFill>
                <a:latin typeface="Arial Narrow" panose="020B0606020202030204" pitchFamily="34" charset="0"/>
                <a:cs typeface="Arial"/>
              </a:rPr>
              <a:pPr/>
              <a:t>Palm Oil</a:t>
            </a:fld>
            <a:endParaRPr lang="ms-MY" sz="1000" b="1" smtClean="0">
              <a:solidFill>
                <a:srgbClr val="0000FF"/>
              </a:solidFill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50" name="Text Placeholder 2"/>
          <p:cNvSpPr>
            <a:spLocks noGrp="1"/>
          </p:cNvSpPr>
          <p:nvPr>
            <p:custDataLst>
              <p:tags r:id="rId48"/>
            </p:custDataLst>
          </p:nvPr>
        </p:nvSpPr>
        <p:spPr bwMode="auto">
          <a:xfrm>
            <a:off x="691662" y="4578350"/>
            <a:ext cx="64477" cy="152400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</a:pPr>
            <a:fld id="{4A9AFD94-2F76-46E7-A1F2-B8EB43BBEEFB}" type="datetime'0'''''''''''''''''''''''''''''''''''''''">
              <a:rPr lang="en-US" sz="1000" b="0" smtClean="0">
                <a:solidFill>
                  <a:srgbClr val="000000"/>
                </a:solidFill>
                <a:sym typeface="Arial"/>
              </a:rPr>
              <a:pPr algn="r">
                <a:spcBef>
                  <a:spcPct val="0"/>
                </a:spcBef>
              </a:pPr>
              <a:t>0</a:t>
            </a:fld>
            <a:endParaRPr lang="en-US" sz="1000" b="0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51" name="Rectangle 21"/>
          <p:cNvSpPr>
            <a:spLocks noChangeArrowheads="1"/>
          </p:cNvSpPr>
          <p:nvPr>
            <p:custDataLst>
              <p:tags r:id="rId49"/>
            </p:custDataLst>
          </p:nvPr>
        </p:nvSpPr>
        <p:spPr bwMode="gray">
          <a:xfrm>
            <a:off x="7309339" y="4464050"/>
            <a:ext cx="165588" cy="133350"/>
          </a:xfrm>
          <a:prstGeom prst="rect">
            <a:avLst/>
          </a:prstGeom>
          <a:solidFill>
            <a:schemeClr val="folHlink"/>
          </a:solidFill>
          <a:ln w="9525" algn="ctr">
            <a:solidFill>
              <a:srgbClr val="808080"/>
            </a:solidFill>
            <a:miter lim="800000"/>
            <a:headEnd/>
            <a:tailEnd/>
          </a:ln>
        </p:spPr>
        <p:txBody>
          <a:bodyPr wrap="none" tIns="91440" bIns="91440" anchor="ctr"/>
          <a:lstStyle/>
          <a:p>
            <a:endParaRPr lang="en-US" sz="1200" b="1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2" name="Rectangle 22"/>
          <p:cNvSpPr>
            <a:spLocks noChangeArrowheads="1"/>
          </p:cNvSpPr>
          <p:nvPr>
            <p:custDataLst>
              <p:tags r:id="rId50"/>
            </p:custDataLst>
          </p:nvPr>
        </p:nvSpPr>
        <p:spPr bwMode="gray">
          <a:xfrm>
            <a:off x="7309339" y="4260850"/>
            <a:ext cx="165588" cy="133350"/>
          </a:xfrm>
          <a:prstGeom prst="rect">
            <a:avLst/>
          </a:prstGeom>
          <a:solidFill>
            <a:srgbClr val="C41300"/>
          </a:solidFill>
          <a:ln w="9525" algn="ctr">
            <a:solidFill>
              <a:srgbClr val="808080"/>
            </a:solidFill>
            <a:miter lim="800000"/>
            <a:headEnd/>
            <a:tailEnd/>
          </a:ln>
        </p:spPr>
        <p:txBody>
          <a:bodyPr wrap="none" tIns="91440" bIns="91440" anchor="ctr"/>
          <a:lstStyle/>
          <a:p>
            <a:endParaRPr lang="en-US" sz="1200" b="1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3" name="Rectangle 23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7521819" y="4460875"/>
            <a:ext cx="958362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fld id="{CDFC2B7B-55A5-4962-AEEC-9AFE9B49C2CC}" type="datetime'2''0''''20'''' ''T''''''''E''V''T'' s''''up''p''''ly'''''">
              <a:rPr lang="ms-MY" sz="1000" smtClean="0">
                <a:solidFill>
                  <a:srgbClr val="000000"/>
                </a:solidFill>
                <a:latin typeface="Arial"/>
                <a:cs typeface="Arial"/>
              </a:rPr>
              <a:pPr/>
              <a:t>2020 TEVT supply</a:t>
            </a:fld>
            <a:endParaRPr lang="ms-MY" sz="100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4" name="Rectangle 24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7521819" y="4257675"/>
            <a:ext cx="1041889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fld id="{DC491AB9-C01D-4FEC-8997-C4F07053C0D6}" type="datetime'''2''''''''020'' ''T''''''EVT'''''' de''''''''m''a''''nd'''">
              <a:rPr lang="ms-MY" sz="1000" smtClean="0">
                <a:solidFill>
                  <a:srgbClr val="000000"/>
                </a:solidFill>
                <a:latin typeface="Arial"/>
                <a:cs typeface="Arial"/>
              </a:rPr>
              <a:pPr/>
              <a:t>2020 TEVT demand</a:t>
            </a:fld>
            <a:endParaRPr lang="ms-MY" sz="10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5" name="Rectangle 25"/>
          <p:cNvSpPr>
            <a:spLocks noChangeArrowheads="1"/>
          </p:cNvSpPr>
          <p:nvPr>
            <p:custDataLst>
              <p:tags r:id="rId53"/>
            </p:custDataLst>
          </p:nvPr>
        </p:nvSpPr>
        <p:spPr bwMode="gray">
          <a:xfrm>
            <a:off x="5580112" y="2239963"/>
            <a:ext cx="2302118" cy="6334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91440" bIns="91440" anchor="ctr"/>
          <a:lstStyle/>
          <a:p>
            <a:r>
              <a:rPr lang="en-US" sz="1000" b="1" dirty="0" smtClean="0">
                <a:solidFill>
                  <a:srgbClr val="000000"/>
                </a:solidFill>
                <a:latin typeface="Arial"/>
                <a:cs typeface="Arial"/>
              </a:rPr>
              <a:t>Projected oversupply of TEVT graduates in EE and CCI by 2020</a:t>
            </a:r>
          </a:p>
        </p:txBody>
      </p:sp>
      <p:cxnSp>
        <p:nvCxnSpPr>
          <p:cNvPr id="56" name="AutoShape 26"/>
          <p:cNvCxnSpPr>
            <a:cxnSpLocks noChangeShapeType="1"/>
            <a:stCxn id="55" idx="2"/>
            <a:endCxn id="34" idx="0"/>
          </p:cNvCxnSpPr>
          <p:nvPr>
            <p:custDataLst>
              <p:tags r:id="rId54"/>
            </p:custDataLst>
          </p:nvPr>
        </p:nvCxnSpPr>
        <p:spPr bwMode="gray">
          <a:xfrm flipH="1">
            <a:off x="4907573" y="2873375"/>
            <a:ext cx="1823598" cy="698500"/>
          </a:xfrm>
          <a:prstGeom prst="straightConnector1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</p:spPr>
      </p:cxnSp>
      <p:cxnSp>
        <p:nvCxnSpPr>
          <p:cNvPr id="57" name="AutoShape 27"/>
          <p:cNvCxnSpPr>
            <a:cxnSpLocks noChangeShapeType="1"/>
            <a:stCxn id="55" idx="2"/>
            <a:endCxn id="47" idx="0"/>
          </p:cNvCxnSpPr>
          <p:nvPr>
            <p:custDataLst>
              <p:tags r:id="rId55"/>
            </p:custDataLst>
          </p:nvPr>
        </p:nvCxnSpPr>
        <p:spPr bwMode="gray">
          <a:xfrm>
            <a:off x="6731171" y="2873375"/>
            <a:ext cx="286555" cy="1241425"/>
          </a:xfrm>
          <a:prstGeom prst="straightConnector1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</p:spPr>
      </p:cxnSp>
      <p:sp>
        <p:nvSpPr>
          <p:cNvPr id="58" name="Rectangle 28"/>
          <p:cNvSpPr>
            <a:spLocks noChangeArrowheads="1"/>
          </p:cNvSpPr>
          <p:nvPr>
            <p:custDataLst>
              <p:tags r:id="rId56"/>
            </p:custDataLst>
          </p:nvPr>
        </p:nvSpPr>
        <p:spPr bwMode="gray">
          <a:xfrm>
            <a:off x="420566" y="6324601"/>
            <a:ext cx="8302869" cy="328613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b"/>
          <a:lstStyle/>
          <a:p>
            <a:pPr>
              <a:lnSpc>
                <a:spcPct val="90000"/>
              </a:lnSpc>
            </a:pPr>
            <a:r>
              <a:rPr lang="en-US" sz="800" dirty="0" smtClean="0">
                <a:solidFill>
                  <a:srgbClr val="000000"/>
                </a:solidFill>
                <a:latin typeface="Arial"/>
                <a:cs typeface="Arial"/>
              </a:rPr>
              <a:t>1. Projection of labor supply assumes a workforce growth of 2% per year, based on population growth rate</a:t>
            </a:r>
          </a:p>
          <a:p>
            <a:pPr>
              <a:lnSpc>
                <a:spcPct val="90000"/>
              </a:lnSpc>
            </a:pPr>
            <a:r>
              <a:rPr lang="en-US" sz="800" dirty="0" smtClean="0">
                <a:solidFill>
                  <a:srgbClr val="000000"/>
                </a:solidFill>
                <a:latin typeface="Arial"/>
                <a:cs typeface="Arial"/>
              </a:rPr>
              <a:t>Source: MOHR; MOYS; MOHE; MOA; MORRD; PEMANDU</a:t>
            </a:r>
          </a:p>
        </p:txBody>
      </p:sp>
      <p:sp>
        <p:nvSpPr>
          <p:cNvPr id="59" name="Rectangle 58"/>
          <p:cNvSpPr/>
          <p:nvPr/>
        </p:nvSpPr>
        <p:spPr>
          <a:xfrm>
            <a:off x="0" y="320734"/>
            <a:ext cx="7562850" cy="8393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prstClr val="white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0" y="-2432"/>
            <a:ext cx="73386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SUPPLY AND DEMAND FOR TEVT </a:t>
            </a:r>
            <a:endParaRPr lang="ms-MY" b="1" dirty="0">
              <a:solidFill>
                <a:prstClr val="black"/>
              </a:solidFill>
            </a:endParaRPr>
          </a:p>
        </p:txBody>
      </p:sp>
      <p:sp>
        <p:nvSpPr>
          <p:cNvPr id="6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20272" y="6520259"/>
            <a:ext cx="2133600" cy="365125"/>
          </a:xfrm>
        </p:spPr>
        <p:txBody>
          <a:bodyPr/>
          <a:lstStyle/>
          <a:p>
            <a:fld id="{2349F20B-83B5-46C2-AA52-A367737B3F40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ms-MY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7888762" y="71990"/>
            <a:ext cx="1126690" cy="332674"/>
            <a:chOff x="7888762" y="71990"/>
            <a:chExt cx="1126690" cy="332674"/>
          </a:xfrm>
        </p:grpSpPr>
        <p:sp>
          <p:nvSpPr>
            <p:cNvPr id="65" name="Parallelogram 64"/>
            <p:cNvSpPr/>
            <p:nvPr/>
          </p:nvSpPr>
          <p:spPr>
            <a:xfrm>
              <a:off x="7888762" y="71990"/>
              <a:ext cx="1126690" cy="332674"/>
            </a:xfrm>
            <a:prstGeom prst="parallelogram">
              <a:avLst/>
            </a:prstGeom>
            <a:solidFill>
              <a:srgbClr val="990099">
                <a:alpha val="90000"/>
              </a:srgb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50000"/>
                <a:alpha val="9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tint val="5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endParaRPr lang="ms-MY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7956376" y="116632"/>
              <a:ext cx="97828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i="1" dirty="0">
                  <a:solidFill>
                    <a:prstClr val="white"/>
                  </a:solidFill>
                  <a:latin typeface="Arial Black" panose="020B0A04020102020204" pitchFamily="34" charset="0"/>
                </a:rPr>
                <a:t>Overview</a:t>
              </a:r>
              <a:endParaRPr lang="ms-MY" sz="1200" i="1" dirty="0">
                <a:solidFill>
                  <a:prstClr val="white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164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rved Right Arrow 9"/>
          <p:cNvSpPr/>
          <p:nvPr/>
        </p:nvSpPr>
        <p:spPr>
          <a:xfrm>
            <a:off x="251519" y="2780928"/>
            <a:ext cx="1515631" cy="2016224"/>
          </a:xfrm>
          <a:prstGeom prst="curvedRightArrow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84168" y="865253"/>
            <a:ext cx="2880320" cy="24917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31840" y="908720"/>
            <a:ext cx="2880320" cy="24482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519" y="980728"/>
            <a:ext cx="2610475" cy="24482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6512" y="580618"/>
            <a:ext cx="86019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s-MY" sz="2000" b="1" dirty="0" smtClean="0">
                <a:solidFill>
                  <a:srgbClr val="FF0066"/>
                </a:solidFill>
              </a:rPr>
              <a:t>IMPLEMENTATION PROCESS</a:t>
            </a:r>
            <a:endParaRPr lang="en-MY" sz="2000" b="1" dirty="0">
              <a:solidFill>
                <a:srgbClr val="FF0066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 rot="16200000">
            <a:off x="-503085" y="2023366"/>
            <a:ext cx="1909652" cy="400440"/>
          </a:xfrm>
          <a:custGeom>
            <a:avLst/>
            <a:gdLst>
              <a:gd name="connsiteX0" fmla="*/ 0 w 1909652"/>
              <a:gd name="connsiteY0" fmla="*/ 0 h 400440"/>
              <a:gd name="connsiteX1" fmla="*/ 1909652 w 1909652"/>
              <a:gd name="connsiteY1" fmla="*/ 0 h 400440"/>
              <a:gd name="connsiteX2" fmla="*/ 1909652 w 1909652"/>
              <a:gd name="connsiteY2" fmla="*/ 400440 h 400440"/>
              <a:gd name="connsiteX3" fmla="*/ 0 w 1909652"/>
              <a:gd name="connsiteY3" fmla="*/ 400440 h 400440"/>
              <a:gd name="connsiteX4" fmla="*/ 0 w 1909652"/>
              <a:gd name="connsiteY4" fmla="*/ 0 h 40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9652" h="400440">
                <a:moveTo>
                  <a:pt x="0" y="0"/>
                </a:moveTo>
                <a:lnTo>
                  <a:pt x="1909652" y="0"/>
                </a:lnTo>
                <a:lnTo>
                  <a:pt x="1909652" y="400440"/>
                </a:lnTo>
                <a:lnTo>
                  <a:pt x="0" y="4004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353166" bIns="0" numCol="1" spcCol="1270" anchor="t" anchorCtr="0">
            <a:noAutofit/>
          </a:bodyPr>
          <a:lstStyle/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Template</a:t>
            </a:r>
            <a:endParaRPr lang="ms-MY" sz="3200" b="1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41" name="Freeform 40"/>
          <p:cNvSpPr/>
          <p:nvPr/>
        </p:nvSpPr>
        <p:spPr>
          <a:xfrm rot="16200000">
            <a:off x="2409433" y="2130529"/>
            <a:ext cx="1764453" cy="400440"/>
          </a:xfrm>
          <a:custGeom>
            <a:avLst/>
            <a:gdLst>
              <a:gd name="connsiteX0" fmla="*/ 0 w 1909652"/>
              <a:gd name="connsiteY0" fmla="*/ 0 h 400440"/>
              <a:gd name="connsiteX1" fmla="*/ 1909652 w 1909652"/>
              <a:gd name="connsiteY1" fmla="*/ 0 h 400440"/>
              <a:gd name="connsiteX2" fmla="*/ 1909652 w 1909652"/>
              <a:gd name="connsiteY2" fmla="*/ 400440 h 400440"/>
              <a:gd name="connsiteX3" fmla="*/ 0 w 1909652"/>
              <a:gd name="connsiteY3" fmla="*/ 400440 h 400440"/>
              <a:gd name="connsiteX4" fmla="*/ 0 w 1909652"/>
              <a:gd name="connsiteY4" fmla="*/ 0 h 40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9652" h="400440">
                <a:moveTo>
                  <a:pt x="0" y="0"/>
                </a:moveTo>
                <a:lnTo>
                  <a:pt x="1909652" y="0"/>
                </a:lnTo>
                <a:lnTo>
                  <a:pt x="1909652" y="400440"/>
                </a:lnTo>
                <a:lnTo>
                  <a:pt x="0" y="4004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353165" bIns="-1" numCol="1" spcCol="1270" anchor="t" anchorCtr="0">
            <a:noAutofit/>
          </a:bodyPr>
          <a:lstStyle/>
          <a:p>
            <a:pPr algn="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Auditing</a:t>
            </a:r>
            <a:endParaRPr lang="ms-MY" sz="3200" b="1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Freeform 43"/>
          <p:cNvSpPr/>
          <p:nvPr/>
        </p:nvSpPr>
        <p:spPr>
          <a:xfrm rot="16200000">
            <a:off x="5361170" y="2023366"/>
            <a:ext cx="1909652" cy="400440"/>
          </a:xfrm>
          <a:custGeom>
            <a:avLst/>
            <a:gdLst>
              <a:gd name="connsiteX0" fmla="*/ 0 w 1909652"/>
              <a:gd name="connsiteY0" fmla="*/ 0 h 400440"/>
              <a:gd name="connsiteX1" fmla="*/ 1909652 w 1909652"/>
              <a:gd name="connsiteY1" fmla="*/ 0 h 400440"/>
              <a:gd name="connsiteX2" fmla="*/ 1909652 w 1909652"/>
              <a:gd name="connsiteY2" fmla="*/ 400440 h 400440"/>
              <a:gd name="connsiteX3" fmla="*/ 0 w 1909652"/>
              <a:gd name="connsiteY3" fmla="*/ 400440 h 400440"/>
              <a:gd name="connsiteX4" fmla="*/ 0 w 1909652"/>
              <a:gd name="connsiteY4" fmla="*/ 0 h 40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9652" h="400440">
                <a:moveTo>
                  <a:pt x="0" y="0"/>
                </a:moveTo>
                <a:lnTo>
                  <a:pt x="1909652" y="0"/>
                </a:lnTo>
                <a:lnTo>
                  <a:pt x="1909652" y="400440"/>
                </a:lnTo>
                <a:lnTo>
                  <a:pt x="0" y="4004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353166" bIns="0" numCol="1" spcCol="1270" anchor="t" anchorCtr="0">
            <a:noAutofit/>
          </a:bodyPr>
          <a:lstStyle/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NBOS</a:t>
            </a:r>
            <a:endParaRPr lang="ms-MY" sz="3200" b="1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45" name="Freeform 44"/>
          <p:cNvSpPr/>
          <p:nvPr/>
        </p:nvSpPr>
        <p:spPr>
          <a:xfrm>
            <a:off x="6523214" y="922788"/>
            <a:ext cx="2513281" cy="2448272"/>
          </a:xfrm>
          <a:custGeom>
            <a:avLst/>
            <a:gdLst>
              <a:gd name="connsiteX0" fmla="*/ 0 w 2100330"/>
              <a:gd name="connsiteY0" fmla="*/ 0 h 1909652"/>
              <a:gd name="connsiteX1" fmla="*/ 2100330 w 2100330"/>
              <a:gd name="connsiteY1" fmla="*/ 0 h 1909652"/>
              <a:gd name="connsiteX2" fmla="*/ 2100330 w 2100330"/>
              <a:gd name="connsiteY2" fmla="*/ 1909652 h 1909652"/>
              <a:gd name="connsiteX3" fmla="*/ 0 w 2100330"/>
              <a:gd name="connsiteY3" fmla="*/ 1909652 h 1909652"/>
              <a:gd name="connsiteX4" fmla="*/ 0 w 2100330"/>
              <a:gd name="connsiteY4" fmla="*/ 0 h 190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0330" h="1909652">
                <a:moveTo>
                  <a:pt x="0" y="0"/>
                </a:moveTo>
                <a:lnTo>
                  <a:pt x="2100330" y="0"/>
                </a:lnTo>
                <a:lnTo>
                  <a:pt x="2100330" y="1909652"/>
                </a:lnTo>
                <a:lnTo>
                  <a:pt x="0" y="1909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792" tIns="353166" rIns="113792" bIns="113792" numCol="1" spcCol="1270" anchor="t" anchorCtr="0">
            <a:noAutofit/>
          </a:bodyPr>
          <a:lstStyle/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ms-MY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165962"/>
              </p:ext>
            </p:extLst>
          </p:nvPr>
        </p:nvGraphicFramePr>
        <p:xfrm>
          <a:off x="1870459" y="3512431"/>
          <a:ext cx="7094029" cy="30849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1581"/>
                <a:gridCol w="4032448"/>
              </a:tblGrid>
              <a:tr h="1691530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 smtClean="0">
                          <a:solidFill>
                            <a:srgbClr val="000099"/>
                          </a:solidFill>
                          <a:latin typeface="Arial Narrow" panose="020B0606020202030204" pitchFamily="34" charset="0"/>
                        </a:rPr>
                        <a:t>ELIMINATE</a:t>
                      </a:r>
                    </a:p>
                    <a:p>
                      <a:pPr marL="177800" indent="-177800" algn="l">
                        <a:buFont typeface="Wingdings" panose="05000000000000000000" pitchFamily="2" charset="2"/>
                        <a:buChar char="§"/>
                      </a:pPr>
                      <a:r>
                        <a:rPr lang="en-MY" sz="16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Sunset programmes and low performance institutions</a:t>
                      </a:r>
                    </a:p>
                    <a:p>
                      <a:pPr marL="177800" indent="-177800" algn="l">
                        <a:buFont typeface="Wingdings" panose="05000000000000000000" pitchFamily="2" charset="2"/>
                        <a:buChar char="§"/>
                      </a:pPr>
                      <a:r>
                        <a:rPr lang="en-MY" sz="16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Construction of new training facilities and building</a:t>
                      </a: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ms-MY" sz="1600" b="1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 smtClean="0">
                          <a:solidFill>
                            <a:srgbClr val="000099"/>
                          </a:solidFill>
                          <a:latin typeface="Arial Narrow" panose="020B0606020202030204" pitchFamily="34" charset="0"/>
                        </a:rPr>
                        <a:t>RAISE</a:t>
                      </a:r>
                    </a:p>
                    <a:p>
                      <a:pPr marL="177800" indent="-177800" algn="l">
                        <a:buFont typeface="Wingdings" panose="05000000000000000000" pitchFamily="2" charset="2"/>
                        <a:buChar char="§"/>
                      </a:pPr>
                      <a:r>
                        <a:rPr lang="en-MY" sz="16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Training programmes with close industry collaboration or guaranteed job placement .</a:t>
                      </a:r>
                    </a:p>
                    <a:p>
                      <a:pPr marL="177800" indent="-177800" algn="l">
                        <a:buFont typeface="Wingdings" panose="05000000000000000000" pitchFamily="2" charset="2"/>
                        <a:buChar char="§"/>
                      </a:pPr>
                      <a:r>
                        <a:rPr lang="en-MY" sz="16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Enhance buying</a:t>
                      </a:r>
                      <a:r>
                        <a:rPr lang="en-MY" sz="1600" b="0" i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places concept to Private Training Institutions for high demand programme/courses i</a:t>
                      </a:r>
                      <a:r>
                        <a:rPr lang="en-MY" sz="16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ncluding crash programme.</a:t>
                      </a:r>
                    </a:p>
                  </a:txBody>
                  <a:tcPr>
                    <a:lnL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93391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 smtClean="0">
                          <a:solidFill>
                            <a:srgbClr val="000099"/>
                          </a:solidFill>
                          <a:latin typeface="Arial Narrow" panose="020B0606020202030204" pitchFamily="34" charset="0"/>
                        </a:rPr>
                        <a:t>REDUCE</a:t>
                      </a:r>
                    </a:p>
                    <a:p>
                      <a:pPr marL="177800" indent="-177800" algn="l">
                        <a:buFont typeface="Wingdings" panose="05000000000000000000" pitchFamily="2" charset="2"/>
                        <a:buChar char="§"/>
                      </a:pPr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Duplicated/similar</a:t>
                      </a:r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training courses for the same target group by various agencies</a:t>
                      </a:r>
                      <a:endParaRPr lang="ms-MY" sz="16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 smtClean="0">
                          <a:solidFill>
                            <a:srgbClr val="000099"/>
                          </a:solidFill>
                          <a:latin typeface="Arial Narrow" panose="020B0606020202030204" pitchFamily="34" charset="0"/>
                        </a:rPr>
                        <a:t>CREATE</a:t>
                      </a:r>
                    </a:p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</a:rPr>
                        <a:t>New 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</a:rPr>
                        <a:t>programme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</a:rPr>
                        <a:t> to address demand gap (Tourism, retail, 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</a:rPr>
                        <a:t>etc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</a:rPr>
                        <a:t>)</a:t>
                      </a:r>
                    </a:p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</a:rPr>
                        <a:t>Mobilise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</a:rPr>
                        <a:t> Instructor from private sector/institution to teach at Public Skills Training Centre.</a:t>
                      </a:r>
                      <a:endParaRPr kumimoji="0" lang="ms-MY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2088310" y="6577607"/>
            <a:ext cx="2887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990099"/>
                </a:solidFill>
                <a:latin typeface="Arial Narrow" panose="020B0606020202030204" pitchFamily="34" charset="0"/>
              </a:rPr>
              <a:t>Low cost to the government</a:t>
            </a:r>
            <a:endParaRPr lang="en-GB" sz="1400" b="1" i="1" dirty="0">
              <a:solidFill>
                <a:srgbClr val="990099"/>
              </a:solidFill>
              <a:latin typeface="Arial Narrow" panose="020B060602020203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580112" y="6577607"/>
            <a:ext cx="23838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990099"/>
                </a:solidFill>
                <a:latin typeface="Arial Narrow" panose="020B0606020202030204" pitchFamily="34" charset="0"/>
              </a:rPr>
              <a:t>High impact for the </a:t>
            </a:r>
            <a:r>
              <a:rPr lang="en-US" sz="1400" b="1" i="1" dirty="0" err="1" smtClean="0">
                <a:solidFill>
                  <a:srgbClr val="990099"/>
                </a:solidFill>
                <a:latin typeface="Arial Narrow" panose="020B0606020202030204" pitchFamily="34" charset="0"/>
              </a:rPr>
              <a:t>rakyat</a:t>
            </a:r>
            <a:endParaRPr lang="en-GB" sz="1400" b="1" i="1" dirty="0">
              <a:solidFill>
                <a:srgbClr val="990099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974904" y="6592267"/>
            <a:ext cx="2133600" cy="365125"/>
          </a:xfrm>
        </p:spPr>
        <p:txBody>
          <a:bodyPr/>
          <a:lstStyle/>
          <a:p>
            <a:fld id="{2349F20B-83B5-46C2-AA52-A367737B3F40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ms-MY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8" name="Picture 2" descr="http://www.1mtc.gov.my/App_ClientFile/0f4b4765-b121-4afa-b468-32bce7144a48/Assets/nbos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852" y="37793"/>
            <a:ext cx="1364147" cy="43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ctangle 48"/>
          <p:cNvSpPr/>
          <p:nvPr/>
        </p:nvSpPr>
        <p:spPr>
          <a:xfrm>
            <a:off x="-36512" y="312911"/>
            <a:ext cx="81003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u="sng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RATIONALIZATION OF PROGRAM/COURSES UNDER PUBLIC SKILLS TRAINING INSTITUTE THROUGH BOS</a:t>
            </a:r>
            <a:endParaRPr lang="ms-MY" sz="1400" b="1" u="sng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0430" y="1007554"/>
            <a:ext cx="2347394" cy="23775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b="1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TEVT Central Coordinating Committee (EPU, DSD and MQA and all Public Skills Training Institute)</a:t>
            </a:r>
            <a:endParaRPr lang="ms-MY" b="1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b="1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Develop a standard </a:t>
            </a:r>
            <a:r>
              <a:rPr lang="en-US" b="1" dirty="0" smtClean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audit </a:t>
            </a:r>
            <a:r>
              <a:rPr lang="en-US" b="1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template with BOS  principle </a:t>
            </a:r>
            <a:endParaRPr lang="ms-MY" b="1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801" y="4509120"/>
            <a:ext cx="155683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00099"/>
                </a:solidFill>
                <a:latin typeface="Arial Narrow" panose="020B0606020202030204" pitchFamily="34" charset="0"/>
              </a:rPr>
              <a:t>BOS </a:t>
            </a:r>
            <a:endParaRPr lang="en-US" sz="2800" b="1" dirty="0" smtClean="0">
              <a:solidFill>
                <a:srgbClr val="000099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2800" b="1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Approach</a:t>
            </a:r>
            <a:endParaRPr lang="ms-MY" sz="2800" b="1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63888" y="936856"/>
            <a:ext cx="2479879" cy="23775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95250" lvl="1" indent="-952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b="1" dirty="0">
                <a:solidFill>
                  <a:prstClr val="black"/>
                </a:solidFill>
                <a:latin typeface="Arial Narrow" panose="020B0606020202030204" pitchFamily="34" charset="0"/>
              </a:rPr>
              <a:t>Physical auditing on courses </a:t>
            </a:r>
            <a:r>
              <a:rPr lang="en-US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based </a:t>
            </a:r>
            <a:r>
              <a:rPr lang="en-US" b="1" dirty="0">
                <a:solidFill>
                  <a:prstClr val="black"/>
                </a:solidFill>
                <a:latin typeface="Arial Narrow" panose="020B0606020202030204" pitchFamily="34" charset="0"/>
              </a:rPr>
              <a:t>on NKEA </a:t>
            </a:r>
            <a:r>
              <a:rPr lang="en-US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sector( E&amp;E</a:t>
            </a:r>
            <a:r>
              <a:rPr lang="en-US" b="1" dirty="0">
                <a:solidFill>
                  <a:prstClr val="black"/>
                </a:solidFill>
                <a:latin typeface="Arial Narrow" panose="020B0606020202030204" pitchFamily="34" charset="0"/>
              </a:rPr>
              <a:t>, Tourism, Retail, Healthcare and Education</a:t>
            </a:r>
            <a:endParaRPr lang="ms-MY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95250" lvl="1" indent="-952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Auditing </a:t>
            </a:r>
            <a:r>
              <a:rPr lang="en-US" b="1" dirty="0">
                <a:solidFill>
                  <a:prstClr val="black"/>
                </a:solidFill>
                <a:latin typeface="Arial Narrow" panose="020B0606020202030204" pitchFamily="34" charset="0"/>
              </a:rPr>
              <a:t>by MQA, JPK and 3</a:t>
            </a:r>
            <a:r>
              <a:rPr lang="en-US" b="1" baseline="30000" dirty="0">
                <a:solidFill>
                  <a:prstClr val="black"/>
                </a:solidFill>
                <a:latin typeface="Arial Narrow" panose="020B0606020202030204" pitchFamily="34" charset="0"/>
              </a:rPr>
              <a:t>rd</a:t>
            </a:r>
            <a:r>
              <a:rPr lang="en-US" b="1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Party to all Public Skills Training Institute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523213" y="892328"/>
            <a:ext cx="2441275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b="1" dirty="0">
                <a:solidFill>
                  <a:prstClr val="black"/>
                </a:solidFill>
                <a:latin typeface="Arial Narrow" panose="020B0606020202030204" pitchFamily="34" charset="0"/>
              </a:rPr>
              <a:t>Presentation result of auditing </a:t>
            </a:r>
            <a:endParaRPr lang="ms-MY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Quality TEVT </a:t>
            </a:r>
            <a:r>
              <a:rPr lang="en-US" b="1" dirty="0">
                <a:solidFill>
                  <a:prstClr val="black"/>
                </a:solidFill>
                <a:latin typeface="Arial Narrow" panose="020B0606020202030204" pitchFamily="34" charset="0"/>
              </a:rPr>
              <a:t>graduates to meet industry demand</a:t>
            </a: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b="1" dirty="0">
                <a:solidFill>
                  <a:prstClr val="black"/>
                </a:solidFill>
                <a:latin typeface="Arial Narrow" panose="020B0606020202030204" pitchFamily="34" charset="0"/>
              </a:rPr>
              <a:t>Recommendation for optimization of Institution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79512" y="920914"/>
            <a:ext cx="5261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>
                  <a:solidFill>
                    <a:srgbClr val="FF0066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1</a:t>
            </a:r>
            <a:endParaRPr lang="en-US" sz="4000" b="1" dirty="0">
              <a:ln w="11430">
                <a:solidFill>
                  <a:srgbClr val="FF0066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3109791" y="848906"/>
            <a:ext cx="5261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>
                  <a:solidFill>
                    <a:srgbClr val="FF0066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2</a:t>
            </a:r>
            <a:endParaRPr lang="en-US" sz="4000" b="1" dirty="0">
              <a:ln w="11430">
                <a:solidFill>
                  <a:srgbClr val="FF0066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6062119" y="848906"/>
            <a:ext cx="5261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>
                  <a:solidFill>
                    <a:srgbClr val="FF0066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3</a:t>
            </a:r>
            <a:endParaRPr lang="en-US" sz="4000" b="1" dirty="0">
              <a:ln w="11430">
                <a:solidFill>
                  <a:srgbClr val="FF0066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-36512" y="24879"/>
            <a:ext cx="81003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ILLUSTRATION: RAISING INCOME THROUGH SKILLS STRAINING</a:t>
            </a:r>
            <a:endParaRPr lang="ms-MY" sz="1600" b="1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74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90800"/>
            <a:ext cx="8229600" cy="1143000"/>
          </a:xfrm>
        </p:spPr>
        <p:txBody>
          <a:bodyPr/>
          <a:lstStyle/>
          <a:p>
            <a:r>
              <a:rPr lang="ms-MY" sz="5400" b="1" dirty="0">
                <a:solidFill>
                  <a:srgbClr val="800080"/>
                </a:solidFill>
                <a:latin typeface="Arial Narrow" panose="020B0606020202030204" pitchFamily="34" charset="0"/>
                <a:ea typeface="+mn-ea"/>
                <a:cs typeface="+mn-cs"/>
              </a:rPr>
              <a:t>11th </a:t>
            </a:r>
            <a:r>
              <a:rPr lang="ms-MY" sz="5400" b="1" dirty="0" smtClean="0">
                <a:solidFill>
                  <a:srgbClr val="800080"/>
                </a:solidFill>
                <a:latin typeface="Arial Narrow" panose="020B0606020202030204" pitchFamily="34" charset="0"/>
                <a:ea typeface="+mn-ea"/>
                <a:cs typeface="+mn-cs"/>
              </a:rPr>
              <a:t>MALAYSIA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lang="en-MY" sz="5400" b="1" dirty="0">
              <a:solidFill>
                <a:srgbClr val="800080"/>
              </a:solidFill>
              <a:latin typeface="Arial Narrow" panose="020B0606020202030204" pitchFamily="34" charset="0"/>
            </a:endParaRPr>
          </a:p>
          <a:p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9F20B-83B5-46C2-AA52-A367737B3F40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06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81153023"/>
              </p:ext>
            </p:extLst>
          </p:nvPr>
        </p:nvGraphicFramePr>
        <p:xfrm>
          <a:off x="611560" y="1628800"/>
          <a:ext cx="7992888" cy="3631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291399"/>
            <a:ext cx="9036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s-MY" sz="2800" b="1" u="sng" dirty="0" smtClean="0">
                <a:solidFill>
                  <a:srgbClr val="F79646">
                    <a:lumMod val="50000"/>
                  </a:srgbClr>
                </a:solidFill>
                <a:latin typeface="Arial Narrow" panose="020B0606020202030204" pitchFamily="34" charset="0"/>
              </a:rPr>
              <a:t>Expected Outcomes</a:t>
            </a:r>
            <a:r>
              <a:rPr lang="ms-MY" sz="2800" b="1" dirty="0" smtClean="0">
                <a:solidFill>
                  <a:srgbClr val="F79646">
                    <a:lumMod val="50000"/>
                  </a:srgbClr>
                </a:solidFill>
                <a:latin typeface="Arial Narrow" panose="020B0606020202030204" pitchFamily="34" charset="0"/>
              </a:rPr>
              <a:t>:</a:t>
            </a:r>
            <a:r>
              <a:rPr lang="ms-MY" sz="2800" b="1" dirty="0" smtClean="0">
                <a:solidFill>
                  <a:srgbClr val="6666FF"/>
                </a:solidFill>
                <a:latin typeface="Arial Narrow" panose="020B0606020202030204" pitchFamily="34" charset="0"/>
              </a:rPr>
              <a:t> </a:t>
            </a:r>
            <a:r>
              <a:rPr lang="ms-MY" sz="2800" b="1" dirty="0" smtClean="0">
                <a:solidFill>
                  <a:srgbClr val="800080"/>
                </a:solidFill>
                <a:latin typeface="Arial Narrow" panose="020B0606020202030204" pitchFamily="34" charset="0"/>
              </a:rPr>
              <a:t>TEVT under </a:t>
            </a:r>
            <a:r>
              <a:rPr lang="ms-MY" sz="2800" b="1" dirty="0">
                <a:solidFill>
                  <a:srgbClr val="800080"/>
                </a:solidFill>
                <a:latin typeface="Arial Narrow" panose="020B0606020202030204" pitchFamily="34" charset="0"/>
              </a:rPr>
              <a:t>11th </a:t>
            </a:r>
            <a:r>
              <a:rPr lang="ms-MY" sz="2800" b="1" dirty="0" smtClean="0">
                <a:solidFill>
                  <a:srgbClr val="800080"/>
                </a:solidFill>
                <a:latin typeface="Arial Narrow" panose="020B0606020202030204" pitchFamily="34" charset="0"/>
              </a:rPr>
              <a:t>Malaysia Plan (11th MP)</a:t>
            </a:r>
            <a:endParaRPr lang="en-MY" sz="2800" b="1" dirty="0">
              <a:solidFill>
                <a:srgbClr val="80008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6CF15-F1FB-4426-B01D-616AB6A6FA4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27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" y="8620"/>
            <a:ext cx="8388423" cy="324036"/>
          </a:xfrm>
          <a:prstGeom prst="rect">
            <a:avLst/>
          </a:prstGeom>
          <a:noFill/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WAY FORWARD TEVT: 11</a:t>
            </a:r>
            <a:r>
              <a:rPr lang="en-US" b="1" baseline="30000" dirty="0" smtClean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b="1" dirty="0" smtClean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MP STRATEGY PAPER</a:t>
            </a:r>
            <a:endParaRPr lang="ms-MY" b="1" dirty="0">
              <a:solidFill>
                <a:srgbClr val="C0504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9"/>
          <p:cNvSpPr/>
          <p:nvPr/>
        </p:nvSpPr>
        <p:spPr>
          <a:xfrm>
            <a:off x="2339752" y="404667"/>
            <a:ext cx="6635627" cy="5760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533400" lvl="1" algn="ctr" defTabSz="889000">
              <a:lnSpc>
                <a:spcPct val="90000"/>
              </a:lnSpc>
              <a:spcAft>
                <a:spcPct val="15000"/>
              </a:spcAft>
            </a:pPr>
            <a:r>
              <a:rPr lang="en-US" b="1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 1:</a:t>
            </a:r>
          </a:p>
          <a:p>
            <a:pPr marL="533400" lvl="1" algn="ctr" defTabSz="889000">
              <a:lnSpc>
                <a:spcPct val="90000"/>
              </a:lnSpc>
              <a:spcAft>
                <a:spcPct val="15000"/>
              </a:spcAft>
            </a:pP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FORTIFYING GOVERNANCE OF TEVT SECTOR</a:t>
            </a:r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Выноска со стрелкой вниз 32"/>
          <p:cNvSpPr/>
          <p:nvPr/>
        </p:nvSpPr>
        <p:spPr>
          <a:xfrm rot="16200000">
            <a:off x="1163923" y="-627149"/>
            <a:ext cx="576063" cy="2639690"/>
          </a:xfrm>
          <a:prstGeom prst="downArrowCallout">
            <a:avLst>
              <a:gd name="adj1" fmla="val 34376"/>
              <a:gd name="adj2" fmla="val 17188"/>
              <a:gd name="adj3" fmla="val 12573"/>
              <a:gd name="adj4" fmla="val 91833"/>
            </a:avLst>
          </a:prstGeom>
          <a:solidFill>
            <a:srgbClr val="C00000"/>
          </a:solidFill>
          <a:ln w="9525" cap="flat" cmpd="sng" algn="ctr">
            <a:noFill/>
            <a:prstDash val="solid"/>
          </a:ln>
          <a:effectLst>
            <a:outerShdw blurRad="50800" dist="12700" dir="8400000" sx="105000" sy="105000" algn="tl" rotWithShape="0">
              <a:prstClr val="black">
                <a:alpha val="40000"/>
              </a:prstClr>
            </a:outerShdw>
          </a:effectLst>
        </p:spPr>
        <p:txBody>
          <a:bodyPr vert="eaVert" anchor="ctr"/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Governance</a:t>
            </a:r>
            <a:endParaRPr lang="en-US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309388"/>
              </p:ext>
            </p:extLst>
          </p:nvPr>
        </p:nvGraphicFramePr>
        <p:xfrm>
          <a:off x="107504" y="1126624"/>
          <a:ext cx="8878335" cy="503180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340296"/>
                <a:gridCol w="762000"/>
                <a:gridCol w="1143000"/>
                <a:gridCol w="2792927"/>
                <a:gridCol w="1550473"/>
                <a:gridCol w="1289639"/>
              </a:tblGrid>
              <a:tr h="45980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</a:t>
                      </a:r>
                      <a:endParaRPr lang="en-GB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kern="5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Lucida Sans Unicode"/>
                          <a:cs typeface="Arial" panose="020B0604020202020204" pitchFamily="34" charset="0"/>
                        </a:rPr>
                        <a:t>Agency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400" b="1" kern="5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Issues/Gap /10</a:t>
                      </a:r>
                      <a:r>
                        <a:rPr lang="en-MY" sz="1400" b="1" kern="50" baseline="3000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MY" sz="1400" b="1" kern="5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MP</a:t>
                      </a:r>
                      <a:endParaRPr lang="en-GB" sz="1400" b="1" kern="5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Lucida Sans Unicode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400" b="1" kern="5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r>
                        <a:rPr lang="en-MY" sz="1400" b="1" kern="50" baseline="3000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MY" sz="1400" b="1" kern="5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MP Action Plan</a:t>
                      </a:r>
                      <a:endParaRPr lang="en-GB" sz="1400" b="1" kern="5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Lucida Sans Unicode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kern="5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Lucida Sans Unicode"/>
                          <a:cs typeface="Arial" panose="020B0604020202020204" pitchFamily="34" charset="0"/>
                        </a:rPr>
                        <a:t>KPI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kern="5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Lucida Sans Unicode"/>
                          <a:cs typeface="Arial" panose="020B0604020202020204" pitchFamily="34" charset="0"/>
                        </a:rPr>
                        <a:t>(2016 – 2020)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kern="5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Lucida Sans Unicode"/>
                          <a:cs typeface="Arial" panose="020B0604020202020204" pitchFamily="34" charset="0"/>
                        </a:rPr>
                        <a:t>Outcome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0021"/>
                    </a:solidFill>
                  </a:tcPr>
                </a:tc>
              </a:tr>
              <a:tr h="15564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Establish</a:t>
                      </a:r>
                      <a:r>
                        <a:rPr lang="en-GB" sz="1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Single TEVT Governance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1400" kern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EPU</a:t>
                      </a:r>
                    </a:p>
                    <a:p>
                      <a:pPr marL="0" lvl="0" indent="0" algn="ctr"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1400" kern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MQA</a:t>
                      </a:r>
                    </a:p>
                    <a:p>
                      <a:pPr marL="0" lvl="0" indent="0" algn="ctr"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1400" kern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DSD</a:t>
                      </a:r>
                    </a:p>
                    <a:p>
                      <a:pPr marL="0" lvl="0" indent="0" algn="ctr">
                        <a:buFont typeface="Wingdings" panose="05000000000000000000" pitchFamily="2" charset="2"/>
                        <a:buNone/>
                        <a:defRPr/>
                      </a:pPr>
                      <a:endParaRPr lang="en-US" sz="1400" kern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 algn="ctr">
                        <a:buFont typeface="Wingdings" panose="05000000000000000000" pitchFamily="2" charset="2"/>
                        <a:buNone/>
                        <a:defRPr/>
                      </a:pPr>
                      <a:endParaRPr lang="en-US" sz="1400" kern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 algn="ctr">
                        <a:buFont typeface="Wingdings" panose="05000000000000000000" pitchFamily="2" charset="2"/>
                        <a:buNone/>
                        <a:defRPr/>
                      </a:pPr>
                      <a:endParaRPr lang="en-US" sz="1400" kern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 algn="ctr">
                        <a:buFont typeface="Wingdings" panose="05000000000000000000" pitchFamily="2" charset="2"/>
                        <a:buNone/>
                        <a:defRPr/>
                      </a:pPr>
                      <a:endParaRPr lang="en-US" sz="1400" kern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 algn="ctr">
                        <a:buFont typeface="Wingdings" panose="05000000000000000000" pitchFamily="2" charset="2"/>
                        <a:buNone/>
                        <a:defRPr/>
                      </a:pPr>
                      <a:endParaRPr lang="en-US" sz="1400" kern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 algn="ctr">
                        <a:buFont typeface="Wingdings" panose="05000000000000000000" pitchFamily="2" charset="2"/>
                        <a:buNone/>
                        <a:defRPr/>
                      </a:pPr>
                      <a:endParaRPr lang="en-US" sz="1400" kern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 algn="ctr">
                        <a:buFont typeface="Wingdings" panose="05000000000000000000" pitchFamily="2" charset="2"/>
                        <a:buNone/>
                        <a:defRPr/>
                      </a:pPr>
                      <a:endParaRPr lang="en-US" sz="1400" kern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 algn="ctr">
                        <a:buFont typeface="Wingdings" panose="05000000000000000000" pitchFamily="2" charset="2"/>
                        <a:buNone/>
                        <a:defRPr/>
                      </a:pPr>
                      <a:endParaRPr lang="en-US" sz="1400" kern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 algn="ctr">
                        <a:buFont typeface="Wingdings" panose="05000000000000000000" pitchFamily="2" charset="2"/>
                        <a:buNone/>
                        <a:defRPr/>
                      </a:pPr>
                      <a:endParaRPr lang="en-US" sz="1400" kern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MY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Institutions responsible for developing comprehensive TEVT strategic plan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en-MY" sz="1400" b="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en-MY" sz="1400" b="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  <a:defRPr/>
                      </a:pPr>
                      <a:endParaRPr lang="en-US" sz="1400" u="sng" kern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kern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Establish</a:t>
                      </a:r>
                      <a:r>
                        <a:rPr lang="en-US" sz="1400" kern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u="sng" kern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lang="en-US" sz="1400" b="1" u="sng" kern="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single</a:t>
                      </a:r>
                      <a:r>
                        <a:rPr lang="en-US" sz="1400" b="0" u="sng" kern="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u="sng" kern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&amp; </a:t>
                      </a:r>
                      <a:r>
                        <a:rPr lang="en-US" sz="1400" b="1" u="sng" kern="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independent</a:t>
                      </a:r>
                      <a:r>
                        <a:rPr lang="en-US" sz="1400" b="0" u="sng" kern="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u="sng" kern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(neutral) QA body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400" b="0" u="sng" kern="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kern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(JPK &amp; MQA under one umbrella)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400" kern="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400" kern="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400" kern="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kern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Merge the “skills sector ” and  “vocational &amp; technical sector ” into a single sector known as “</a:t>
                      </a:r>
                      <a:r>
                        <a:rPr lang="en-US" sz="1400" b="1" kern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TEVT sector</a:t>
                      </a:r>
                      <a:r>
                        <a:rPr lang="en-US" sz="1400" kern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  <a:defRPr/>
                      </a:pPr>
                      <a:endParaRPr lang="en-US" sz="1400" kern="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  <a:defRPr/>
                      </a:pPr>
                      <a:endParaRPr lang="en-US" sz="1400" kern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  <a:defRPr/>
                      </a:pPr>
                      <a:endParaRPr lang="en-US" sz="1400" b="0" kern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 b="0" kern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One</a:t>
                      </a:r>
                      <a:r>
                        <a:rPr lang="en-US" sz="1400" b="0" kern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(1)</a:t>
                      </a:r>
                      <a:r>
                        <a:rPr lang="en-US" sz="1400" b="0" kern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u="sng" kern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single &amp; independent (neutral) QA body 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  <a:defRPr/>
                      </a:pPr>
                      <a:endParaRPr lang="en-US" sz="1400" b="0" u="sng" kern="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  <a:defRPr/>
                      </a:pPr>
                      <a:endParaRPr lang="en-US" sz="1400" b="0" u="sng" kern="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  <a:defRPr/>
                      </a:pPr>
                      <a:endParaRPr lang="en-US" sz="1400" b="0" u="sng" kern="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  <a:defRPr/>
                      </a:pPr>
                      <a:endParaRPr lang="en-US" sz="1400" b="0" u="sng" kern="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 u="none" kern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“Skills sector” and  “vocational &amp; technical sector” merged as a TEVT</a:t>
                      </a:r>
                      <a:r>
                        <a:rPr lang="en-US" sz="1400" u="none" kern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sector</a:t>
                      </a:r>
                      <a:endParaRPr lang="en-US" sz="1400" u="none" kern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  <a:defRPr/>
                      </a:pPr>
                      <a:endParaRPr lang="en-US" sz="1400" b="0" u="sng" kern="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kern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Effective TEVT delivery meeting industry demands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sz="1400" kern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sz="1400" kern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sz="1400" kern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sz="1400" kern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sz="1400" kern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sz="1400" kern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sz="1400" kern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sz="1400" kern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sz="1400" kern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sz="1400" kern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sz="1400" kern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sz="1400" kern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sz="1400" kern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sz="1400" kern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sz="1400" kern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51" y="2811476"/>
            <a:ext cx="720080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17"/>
          <p:cNvGrpSpPr/>
          <p:nvPr/>
        </p:nvGrpSpPr>
        <p:grpSpPr>
          <a:xfrm>
            <a:off x="132109" y="1573937"/>
            <a:ext cx="338569" cy="519351"/>
            <a:chOff x="7978610" y="5168943"/>
            <a:chExt cx="410845" cy="609054"/>
          </a:xfrm>
        </p:grpSpPr>
        <p:sp>
          <p:nvSpPr>
            <p:cNvPr id="19" name="Flowchart: Off-page Connector 10"/>
            <p:cNvSpPr/>
            <p:nvPr/>
          </p:nvSpPr>
          <p:spPr>
            <a:xfrm>
              <a:off x="8025459" y="5274050"/>
              <a:ext cx="337032" cy="398837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200" b="1" dirty="0">
                <a:solidFill>
                  <a:prstClr val="black"/>
                </a:solidFill>
              </a:endParaRPr>
            </a:p>
          </p:txBody>
        </p:sp>
        <p:sp>
          <p:nvSpPr>
            <p:cNvPr id="20" name="Rectangle 3"/>
            <p:cNvSpPr/>
            <p:nvPr/>
          </p:nvSpPr>
          <p:spPr>
            <a:xfrm>
              <a:off x="7978610" y="5168943"/>
              <a:ext cx="410845" cy="609054"/>
            </a:xfrm>
            <a:prstGeom prst="ellipse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 err="1" smtClean="0">
                  <a:solidFill>
                    <a:prstClr val="black"/>
                  </a:solidFill>
                </a:rPr>
                <a:t>i</a:t>
              </a:r>
              <a:endParaRPr lang="en-GB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F7B0-E78A-4077-A6AA-2F61A43180C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78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13112" r="27250" b="43777"/>
          <a:stretch/>
        </p:blipFill>
        <p:spPr bwMode="auto">
          <a:xfrm>
            <a:off x="127655" y="1828800"/>
            <a:ext cx="894014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206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/>
          <p:cNvSpPr txBox="1"/>
          <p:nvPr/>
        </p:nvSpPr>
        <p:spPr>
          <a:xfrm>
            <a:off x="3588756" y="4267200"/>
            <a:ext cx="1594524" cy="6858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no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3" name="Group 56"/>
          <p:cNvGrpSpPr/>
          <p:nvPr/>
        </p:nvGrpSpPr>
        <p:grpSpPr>
          <a:xfrm>
            <a:off x="1221737" y="766667"/>
            <a:ext cx="6350473" cy="5688632"/>
            <a:chOff x="755576" y="908720"/>
            <a:chExt cx="7776864" cy="5688632"/>
          </a:xfrm>
        </p:grpSpPr>
        <p:pic>
          <p:nvPicPr>
            <p:cNvPr id="2" name="Picture 1" descr="http://edu.flashkitech.com/wp-content/uploads/2010/08/jpk1.gif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1038" y="4509119"/>
              <a:ext cx="619450" cy="509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3" name="Group 2"/>
            <p:cNvGrpSpPr/>
            <p:nvPr/>
          </p:nvGrpSpPr>
          <p:grpSpPr>
            <a:xfrm>
              <a:off x="755576" y="908720"/>
              <a:ext cx="7776864" cy="5688632"/>
              <a:chOff x="35496" y="1412776"/>
              <a:chExt cx="6575530" cy="5328592"/>
            </a:xfrm>
          </p:grpSpPr>
          <p:sp>
            <p:nvSpPr>
              <p:cNvPr id="4" name="Rectangle 3"/>
              <p:cNvSpPr>
                <a:spLocks noChangeArrowheads="1"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1689854" y="1629190"/>
                <a:ext cx="3120972" cy="556141"/>
              </a:xfrm>
              <a:prstGeom prst="rect">
                <a:avLst/>
              </a:prstGeom>
              <a:solidFill>
                <a:srgbClr val="FF0000"/>
              </a:solidFill>
              <a:ln>
                <a:headEnd type="none" w="lg" len="lg"/>
                <a:tailEnd type="none" w="lg" len="lg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87267" tIns="87267" rIns="87267" bIns="87267" anchor="ctr"/>
              <a:lstStyle/>
              <a:p>
                <a:pPr algn="ctr" defTabSz="871538"/>
                <a:r>
                  <a:rPr lang="en-US" sz="2800" b="1" dirty="0" smtClean="0">
                    <a:solidFill>
                      <a:prstClr val="white"/>
                    </a:solidFill>
                  </a:rPr>
                  <a:t>TEVT</a:t>
                </a:r>
                <a:endParaRPr lang="en-US" sz="1400" b="1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Rectangle 18"/>
              <p:cNvSpPr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gray">
              <a:xfrm>
                <a:off x="1066410" y="4227680"/>
                <a:ext cx="411163" cy="176590"/>
              </a:xfrm>
              <a:prstGeom prst="rect">
                <a:avLst/>
              </a:prstGeom>
              <a:ln>
                <a:headEnd type="none" w="lg" len="lg"/>
                <a:tailEnd type="none" w="lg" len="lg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87267" tIns="87267" rIns="87267" bIns="87267" anchor="ctr"/>
              <a:lstStyle/>
              <a:p>
                <a:pPr defTabSz="871538"/>
                <a:r>
                  <a:rPr lang="en-US" sz="1200" b="1">
                    <a:solidFill>
                      <a:srgbClr val="000000"/>
                    </a:solidFill>
                  </a:rPr>
                  <a:t>L1</a:t>
                </a:r>
              </a:p>
            </p:txBody>
          </p:sp>
          <p:sp>
            <p:nvSpPr>
              <p:cNvPr id="10" name="Rectangle 19"/>
              <p:cNvSpPr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gray">
              <a:xfrm>
                <a:off x="1665464" y="3788648"/>
                <a:ext cx="3145362" cy="207957"/>
              </a:xfrm>
              <a:prstGeom prst="rect">
                <a:avLst/>
              </a:prstGeom>
              <a:ln>
                <a:headEnd type="none" w="lg" len="lg"/>
                <a:tailEnd type="none" w="lg" len="lg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lIns="87267" tIns="87267" rIns="87267" bIns="87267" anchor="ctr"/>
              <a:lstStyle/>
              <a:p>
                <a:pPr algn="ctr" defTabSz="871538"/>
                <a:r>
                  <a:rPr lang="en-US" sz="1100" dirty="0" smtClean="0">
                    <a:solidFill>
                      <a:srgbClr val="000000"/>
                    </a:solidFill>
                  </a:rPr>
                  <a:t>Certificate Level </a:t>
                </a:r>
                <a:r>
                  <a:rPr lang="en-US" sz="1100" dirty="0">
                    <a:solidFill>
                      <a:srgbClr val="000000"/>
                    </a:solidFill>
                  </a:rPr>
                  <a:t>3</a:t>
                </a:r>
              </a:p>
            </p:txBody>
          </p:sp>
          <p:sp>
            <p:nvSpPr>
              <p:cNvPr id="13" name="Rectangle 22"/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gray">
              <a:xfrm>
                <a:off x="1665464" y="3604968"/>
                <a:ext cx="3145362" cy="178913"/>
              </a:xfrm>
              <a:prstGeom prst="rect">
                <a:avLst/>
              </a:prstGeom>
              <a:ln>
                <a:headEnd type="none" w="lg" len="lg"/>
                <a:tailEnd type="none" w="lg" len="lg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lIns="87267" tIns="87267" rIns="87267" bIns="87267" anchor="ctr"/>
              <a:lstStyle/>
              <a:p>
                <a:pPr algn="ctr" defTabSz="871538"/>
                <a:r>
                  <a:rPr lang="en-US" sz="1100" dirty="0">
                    <a:solidFill>
                      <a:srgbClr val="000000"/>
                    </a:solidFill>
                  </a:rPr>
                  <a:t>Diploma </a:t>
                </a:r>
              </a:p>
            </p:txBody>
          </p:sp>
          <p:sp>
            <p:nvSpPr>
              <p:cNvPr id="14" name="Rectangle 23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gray">
              <a:xfrm>
                <a:off x="1665464" y="3387715"/>
                <a:ext cx="3145362" cy="178913"/>
              </a:xfrm>
              <a:prstGeom prst="rect">
                <a:avLst/>
              </a:prstGeom>
              <a:ln>
                <a:headEnd type="none" w="lg" len="lg"/>
                <a:tailEnd type="none" w="lg" len="lg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lIns="87267" tIns="87267" rIns="87267" bIns="87267" anchor="ctr"/>
              <a:lstStyle/>
              <a:p>
                <a:pPr algn="ctr" defTabSz="871538"/>
                <a:r>
                  <a:rPr lang="en-US" sz="1100" dirty="0" smtClean="0">
                    <a:solidFill>
                      <a:srgbClr val="000000"/>
                    </a:solidFill>
                  </a:rPr>
                  <a:t>Advanced Diploma</a:t>
                </a: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Rectangle 24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gray">
              <a:xfrm>
                <a:off x="1066410" y="4022045"/>
                <a:ext cx="411163" cy="176590"/>
              </a:xfrm>
              <a:prstGeom prst="rect">
                <a:avLst/>
              </a:prstGeom>
              <a:ln>
                <a:headEnd type="none" w="lg" len="lg"/>
                <a:tailEnd type="none" w="lg" len="lg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87267" tIns="87267" rIns="87267" bIns="87267" anchor="ctr"/>
              <a:lstStyle/>
              <a:p>
                <a:pPr defTabSz="871538"/>
                <a:r>
                  <a:rPr lang="en-US" sz="1200" b="1">
                    <a:solidFill>
                      <a:srgbClr val="000000"/>
                    </a:solidFill>
                  </a:rPr>
                  <a:t>L2</a:t>
                </a:r>
              </a:p>
            </p:txBody>
          </p:sp>
          <p:sp>
            <p:nvSpPr>
              <p:cNvPr id="16" name="Rectangle 25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gray">
              <a:xfrm>
                <a:off x="1066410" y="3805954"/>
                <a:ext cx="411163" cy="176590"/>
              </a:xfrm>
              <a:prstGeom prst="rect">
                <a:avLst/>
              </a:prstGeom>
              <a:ln>
                <a:headEnd type="none" w="lg" len="lg"/>
                <a:tailEnd type="none" w="lg" len="lg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87267" tIns="87267" rIns="87267" bIns="87267" anchor="ctr"/>
              <a:lstStyle/>
              <a:p>
                <a:pPr defTabSz="871538"/>
                <a:r>
                  <a:rPr lang="en-US" sz="1200" b="1">
                    <a:solidFill>
                      <a:srgbClr val="000000"/>
                    </a:solidFill>
                  </a:rPr>
                  <a:t>L3</a:t>
                </a:r>
              </a:p>
            </p:txBody>
          </p:sp>
          <p:sp>
            <p:nvSpPr>
              <p:cNvPr id="17" name="Rectangle 26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gray">
              <a:xfrm>
                <a:off x="1066410" y="3596835"/>
                <a:ext cx="411163" cy="176590"/>
              </a:xfrm>
              <a:prstGeom prst="rect">
                <a:avLst/>
              </a:prstGeom>
              <a:ln>
                <a:headEnd type="none" w="lg" len="lg"/>
                <a:tailEnd type="none" w="lg" len="lg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87267" tIns="87267" rIns="87267" bIns="87267" anchor="ctr"/>
              <a:lstStyle/>
              <a:p>
                <a:pPr defTabSz="871538"/>
                <a:r>
                  <a:rPr lang="en-US" sz="1200" b="1">
                    <a:solidFill>
                      <a:srgbClr val="000000"/>
                    </a:solidFill>
                  </a:rPr>
                  <a:t>L4</a:t>
                </a:r>
              </a:p>
            </p:txBody>
          </p:sp>
          <p:sp>
            <p:nvSpPr>
              <p:cNvPr id="18" name="Rectangle 27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gray">
              <a:xfrm>
                <a:off x="1066410" y="3387715"/>
                <a:ext cx="411163" cy="176590"/>
              </a:xfrm>
              <a:prstGeom prst="rect">
                <a:avLst/>
              </a:prstGeom>
              <a:ln>
                <a:headEnd type="none" w="lg" len="lg"/>
                <a:tailEnd type="none" w="lg" len="lg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87267" tIns="87267" rIns="87267" bIns="87267" anchor="ctr"/>
              <a:lstStyle/>
              <a:p>
                <a:pPr defTabSz="871538"/>
                <a:r>
                  <a:rPr lang="en-US" sz="1200" b="1">
                    <a:solidFill>
                      <a:srgbClr val="000000"/>
                    </a:solidFill>
                  </a:rPr>
                  <a:t>L5</a:t>
                </a:r>
              </a:p>
            </p:txBody>
          </p:sp>
          <p:sp>
            <p:nvSpPr>
              <p:cNvPr id="19" name="Rectangle 28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gray">
              <a:xfrm>
                <a:off x="1066410" y="3006653"/>
                <a:ext cx="411163" cy="357827"/>
              </a:xfrm>
              <a:prstGeom prst="rect">
                <a:avLst/>
              </a:prstGeom>
              <a:ln>
                <a:headEnd type="none" w="lg" len="lg"/>
                <a:tailEnd type="none" w="lg" len="lg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87267" tIns="87267" rIns="87267" bIns="87267" anchor="ctr"/>
              <a:lstStyle/>
              <a:p>
                <a:pPr defTabSz="871538"/>
                <a:r>
                  <a:rPr lang="en-US" sz="1200" b="1">
                    <a:solidFill>
                      <a:srgbClr val="000000"/>
                    </a:solidFill>
                  </a:rPr>
                  <a:t>L6</a:t>
                </a:r>
              </a:p>
            </p:txBody>
          </p:sp>
          <p:sp>
            <p:nvSpPr>
              <p:cNvPr id="20" name="Rectangle 29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gray">
              <a:xfrm>
                <a:off x="1066410" y="2574473"/>
                <a:ext cx="411163" cy="395004"/>
              </a:xfrm>
              <a:prstGeom prst="rect">
                <a:avLst/>
              </a:prstGeom>
              <a:ln>
                <a:headEnd type="none" w="lg" len="lg"/>
                <a:tailEnd type="none" w="lg" len="lg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87267" tIns="87267" rIns="87267" bIns="87267" anchor="ctr"/>
              <a:lstStyle/>
              <a:p>
                <a:pPr defTabSz="871538"/>
                <a:r>
                  <a:rPr lang="en-US" sz="1200" b="1">
                    <a:solidFill>
                      <a:srgbClr val="000000"/>
                    </a:solidFill>
                  </a:rPr>
                  <a:t>L7</a:t>
                </a:r>
              </a:p>
            </p:txBody>
          </p:sp>
          <p:sp>
            <p:nvSpPr>
              <p:cNvPr id="21" name="Rectangle 30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gray">
              <a:xfrm>
                <a:off x="1066410" y="2359544"/>
                <a:ext cx="411163" cy="176590"/>
              </a:xfrm>
              <a:prstGeom prst="rect">
                <a:avLst/>
              </a:prstGeom>
              <a:ln>
                <a:headEnd type="none" w="lg" len="lg"/>
                <a:tailEnd type="none" w="lg" len="lg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87267" tIns="87267" rIns="87267" bIns="87267" anchor="ctr"/>
              <a:lstStyle/>
              <a:p>
                <a:pPr defTabSz="871538"/>
                <a:r>
                  <a:rPr lang="en-US" sz="1200" b="1">
                    <a:solidFill>
                      <a:srgbClr val="000000"/>
                    </a:solidFill>
                  </a:rPr>
                  <a:t>L8</a:t>
                </a:r>
              </a:p>
            </p:txBody>
          </p:sp>
          <p:sp>
            <p:nvSpPr>
              <p:cNvPr id="22" name="Pentagon 21"/>
              <p:cNvSpPr/>
              <p:nvPr/>
            </p:nvSpPr>
            <p:spPr>
              <a:xfrm>
                <a:off x="130306" y="1550782"/>
                <a:ext cx="806521" cy="2693526"/>
              </a:xfrm>
              <a:prstGeom prst="homePlate">
                <a:avLst>
                  <a:gd name="adj" fmla="val 13535"/>
                </a:avLst>
              </a:prstGeom>
              <a:solidFill>
                <a:srgbClr val="0000FF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vert270" tIns="90000" bIns="90000" rtlCol="0" anchor="ctr" anchorCtr="0"/>
              <a:lstStyle/>
              <a:p>
                <a:pPr algn="ctr"/>
                <a:r>
                  <a:rPr lang="en-US" b="1" dirty="0" smtClean="0">
                    <a:solidFill>
                      <a:prstClr val="white"/>
                    </a:solidFill>
                  </a:rPr>
                  <a:t>Framework</a:t>
                </a:r>
              </a:p>
            </p:txBody>
          </p:sp>
          <p:sp>
            <p:nvSpPr>
              <p:cNvPr id="23" name="Pentagon 22"/>
              <p:cNvSpPr/>
              <p:nvPr/>
            </p:nvSpPr>
            <p:spPr>
              <a:xfrm>
                <a:off x="130306" y="4300492"/>
                <a:ext cx="806521" cy="1232608"/>
              </a:xfrm>
              <a:prstGeom prst="homePlate">
                <a:avLst>
                  <a:gd name="adj" fmla="val 12261"/>
                </a:avLst>
              </a:prstGeom>
              <a:solidFill>
                <a:srgbClr val="0000FF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vert270" lIns="0" tIns="0" rIns="0" bIns="0" rtlCol="0" anchor="ctr" anchorCtr="0"/>
              <a:lstStyle/>
              <a:p>
                <a:pPr algn="ctr"/>
                <a:r>
                  <a:rPr lang="en-US" sz="1600" b="1" dirty="0" smtClean="0">
                    <a:solidFill>
                      <a:prstClr val="white"/>
                    </a:solidFill>
                  </a:rPr>
                  <a:t>Accreditation</a:t>
                </a: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5043022" y="1629190"/>
                <a:ext cx="1423988" cy="556141"/>
              </a:xfrm>
              <a:prstGeom prst="rect">
                <a:avLst/>
              </a:prstGeom>
              <a:ln>
                <a:headEnd type="none" w="lg" len="lg"/>
                <a:tailEnd type="none" w="lg" len="lg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87267" tIns="87267" rIns="87267" bIns="87267" anchor="ctr"/>
              <a:lstStyle/>
              <a:p>
                <a:pPr algn="ctr" defTabSz="871538"/>
                <a:r>
                  <a:rPr lang="en-US" sz="1400" b="1" dirty="0">
                    <a:solidFill>
                      <a:srgbClr val="002060"/>
                    </a:solidFill>
                  </a:rPr>
                  <a:t>Higher </a:t>
                </a:r>
                <a:r>
                  <a:rPr lang="en-US" sz="1400" b="1" dirty="0" smtClean="0">
                    <a:solidFill>
                      <a:srgbClr val="002060"/>
                    </a:solidFill>
                  </a:rPr>
                  <a:t>education</a:t>
                </a:r>
              </a:p>
            </p:txBody>
          </p:sp>
          <p:sp>
            <p:nvSpPr>
              <p:cNvPr id="27" name="Rectangle 7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gray">
              <a:xfrm>
                <a:off x="5046197" y="3187890"/>
                <a:ext cx="1420813" cy="176590"/>
              </a:xfrm>
              <a:prstGeom prst="rect">
                <a:avLst/>
              </a:prstGeom>
              <a:ln>
                <a:headEnd type="none" w="lg" len="lg"/>
                <a:tailEnd type="none" w="lg" len="lg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lIns="87267" tIns="87267" rIns="87267" bIns="87267" anchor="ctr"/>
              <a:lstStyle/>
              <a:p>
                <a:pPr defTabSz="871538"/>
                <a:r>
                  <a:rPr lang="en-US" sz="1100" dirty="0">
                    <a:solidFill>
                      <a:srgbClr val="000000"/>
                    </a:solidFill>
                  </a:rPr>
                  <a:t>Graduate certificate</a:t>
                </a:r>
              </a:p>
            </p:txBody>
          </p:sp>
          <p:sp>
            <p:nvSpPr>
              <p:cNvPr id="28" name="Rectangle 8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5043022" y="2977609"/>
                <a:ext cx="1420813" cy="176590"/>
              </a:xfrm>
              <a:prstGeom prst="rect">
                <a:avLst/>
              </a:prstGeom>
              <a:ln>
                <a:headEnd type="none" w="lg" len="lg"/>
                <a:tailEnd type="none" w="lg" len="lg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lIns="87267" tIns="87267" rIns="87267" bIns="87267" anchor="ctr"/>
              <a:lstStyle/>
              <a:p>
                <a:pPr defTabSz="871538"/>
                <a:r>
                  <a:rPr lang="en-US" sz="1100" dirty="0">
                    <a:solidFill>
                      <a:srgbClr val="000000"/>
                    </a:solidFill>
                  </a:rPr>
                  <a:t>Bachelor degree</a:t>
                </a:r>
              </a:p>
            </p:txBody>
          </p:sp>
          <p:sp>
            <p:nvSpPr>
              <p:cNvPr id="29" name="Rectangle 9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5043022" y="3607291"/>
                <a:ext cx="1420813" cy="176590"/>
              </a:xfrm>
              <a:prstGeom prst="rect">
                <a:avLst/>
              </a:prstGeom>
              <a:ln>
                <a:headEnd type="none" w="lg" len="lg"/>
                <a:tailEnd type="none" w="lg" len="lg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lIns="87267" tIns="87267" rIns="87267" bIns="87267" anchor="ctr"/>
              <a:lstStyle/>
              <a:p>
                <a:pPr defTabSz="871538"/>
                <a:r>
                  <a:rPr lang="en-US" sz="1100" dirty="0">
                    <a:solidFill>
                      <a:srgbClr val="000000"/>
                    </a:solidFill>
                  </a:rPr>
                  <a:t>Diploma</a:t>
                </a:r>
              </a:p>
            </p:txBody>
          </p:sp>
          <p:sp>
            <p:nvSpPr>
              <p:cNvPr id="30" name="Rectangle 10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5043022" y="2354897"/>
                <a:ext cx="1420813" cy="181236"/>
              </a:xfrm>
              <a:prstGeom prst="rect">
                <a:avLst/>
              </a:prstGeom>
              <a:ln>
                <a:headEnd type="none" w="lg" len="lg"/>
                <a:tailEnd type="none" w="lg" len="lg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lIns="87267" tIns="87267" rIns="87267" bIns="87267" anchor="ctr"/>
              <a:lstStyle/>
              <a:p>
                <a:pPr defTabSz="871538"/>
                <a:r>
                  <a:rPr lang="en-US" sz="1100">
                    <a:solidFill>
                      <a:srgbClr val="000000"/>
                    </a:solidFill>
                  </a:rPr>
                  <a:t>Doctoral degree</a:t>
                </a:r>
              </a:p>
            </p:txBody>
          </p:sp>
          <p:sp>
            <p:nvSpPr>
              <p:cNvPr id="31" name="Rectangle 11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5043022" y="2562854"/>
                <a:ext cx="1420813" cy="181236"/>
              </a:xfrm>
              <a:prstGeom prst="rect">
                <a:avLst/>
              </a:prstGeom>
              <a:ln>
                <a:headEnd type="none" w="lg" len="lg"/>
                <a:tailEnd type="none" w="lg" len="lg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lIns="87267" tIns="87267" rIns="87267" bIns="87267" anchor="ctr"/>
              <a:lstStyle/>
              <a:p>
                <a:pPr defTabSz="871538"/>
                <a:r>
                  <a:rPr lang="en-US" sz="1100">
                    <a:solidFill>
                      <a:srgbClr val="000000"/>
                    </a:solidFill>
                  </a:rPr>
                  <a:t>Masters degree</a:t>
                </a:r>
              </a:p>
            </p:txBody>
          </p:sp>
          <p:sp>
            <p:nvSpPr>
              <p:cNvPr id="32" name="Rectangle 12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5043022" y="2771975"/>
                <a:ext cx="1420813" cy="178913"/>
              </a:xfrm>
              <a:prstGeom prst="rect">
                <a:avLst/>
              </a:prstGeom>
              <a:ln>
                <a:headEnd type="none" w="lg" len="lg"/>
                <a:tailEnd type="none" w="lg" len="lg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lIns="87267" tIns="87267" rIns="87267" bIns="87267" anchor="ctr"/>
              <a:lstStyle/>
              <a:p>
                <a:pPr defTabSz="871538"/>
                <a:r>
                  <a:rPr lang="en-US" sz="1100">
                    <a:solidFill>
                      <a:srgbClr val="000000"/>
                    </a:solidFill>
                  </a:rPr>
                  <a:t>Postgraduate dip.</a:t>
                </a:r>
              </a:p>
            </p:txBody>
          </p:sp>
          <p:sp>
            <p:nvSpPr>
              <p:cNvPr id="33" name="Rectangle 17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5043022" y="3387715"/>
                <a:ext cx="1420813" cy="178913"/>
              </a:xfrm>
              <a:prstGeom prst="rect">
                <a:avLst/>
              </a:prstGeom>
              <a:ln>
                <a:headEnd type="none" w="lg" len="lg"/>
                <a:tailEnd type="none" w="lg" len="lg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lIns="87267" tIns="87267" rIns="87267" bIns="87267" anchor="ctr"/>
              <a:lstStyle/>
              <a:p>
                <a:pPr defTabSz="871538"/>
                <a:r>
                  <a:rPr lang="en-US" sz="1100">
                    <a:solidFill>
                      <a:srgbClr val="000000"/>
                    </a:solidFill>
                  </a:rPr>
                  <a:t>Advanced diploma</a:t>
                </a:r>
              </a:p>
            </p:txBody>
          </p:sp>
          <p:sp>
            <p:nvSpPr>
              <p:cNvPr id="34" name="Rectangle 31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5043022" y="3814088"/>
                <a:ext cx="1420813" cy="176590"/>
              </a:xfrm>
              <a:prstGeom prst="rect">
                <a:avLst/>
              </a:prstGeom>
              <a:ln>
                <a:headEnd type="none" w="lg" len="lg"/>
                <a:tailEnd type="none" w="lg" len="lg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lIns="87267" tIns="87267" rIns="87267" bIns="87267" anchor="ctr"/>
              <a:lstStyle/>
              <a:p>
                <a:pPr defTabSz="871538"/>
                <a:r>
                  <a:rPr lang="en-US" sz="1100">
                    <a:solidFill>
                      <a:srgbClr val="000000"/>
                    </a:solidFill>
                  </a:rPr>
                  <a:t>Certificate</a:t>
                </a:r>
              </a:p>
            </p:txBody>
          </p:sp>
          <p:sp>
            <p:nvSpPr>
              <p:cNvPr id="35" name="Rectangle 34"/>
              <p:cNvSpPr/>
              <p:nvPr/>
            </p:nvSpPr>
            <p:spPr bwMode="auto">
              <a:xfrm>
                <a:off x="1533409" y="1566008"/>
                <a:ext cx="3421433" cy="2937426"/>
              </a:xfrm>
              <a:prstGeom prst="rect">
                <a:avLst/>
              </a:prstGeom>
              <a:noFill/>
              <a:ln w="19050" cap="flat" cmpd="sng" algn="ctr">
                <a:solidFill>
                  <a:schemeClr val="accent6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91440" rIns="91440" bIns="9144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35496" y="1412776"/>
                <a:ext cx="6575530" cy="5328592"/>
              </a:xfrm>
              <a:prstGeom prst="rect">
                <a:avLst/>
              </a:prstGeom>
              <a:noFill/>
              <a:ln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ms-MY">
                  <a:solidFill>
                    <a:prstClr val="white"/>
                  </a:solidFill>
                </a:endParaRPr>
              </a:p>
            </p:txBody>
          </p:sp>
          <p:pic>
            <p:nvPicPr>
              <p:cNvPr id="38" name="Picture 37" descr="http://www.edu-talk.net/wp-content/uploads/Logo-Institut-Kemahiran-Belia-Negara-IKBN.png"/>
              <p:cNvPicPr>
                <a:picLocks noChangeAspect="1" noChangeArrowheads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92685" y="5631355"/>
                <a:ext cx="321355" cy="384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2" descr="http://www.myindians.com/Portals/2/Logos/JMTI_Layer%201.jpg"/>
              <p:cNvPicPr>
                <a:picLocks noChangeAspect="1" noChangeArrowheads="1"/>
              </p:cNvPicPr>
              <p:nvPr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45279" y="5616624"/>
                <a:ext cx="388234" cy="398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4" descr="http://www.myindians.com/../Portals/2/Logos/ADTEC_Layer%201.jpg"/>
              <p:cNvPicPr>
                <a:picLocks noChangeAspect="1" noChangeArrowheads="1"/>
              </p:cNvPicPr>
              <p:nvPr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3648" y="5631355"/>
                <a:ext cx="473635" cy="272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6" descr="http://www.contohresume.org/wp-content/uploads/2012/03/logo-ILP.png"/>
              <p:cNvPicPr>
                <a:picLocks noChangeAspect="1" noChangeArrowheads="1"/>
              </p:cNvPicPr>
              <p:nvPr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60637" y="5642305"/>
                <a:ext cx="377018" cy="3689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2" name="Right Arrow Callout 41"/>
              <p:cNvSpPr/>
              <p:nvPr/>
            </p:nvSpPr>
            <p:spPr>
              <a:xfrm>
                <a:off x="130306" y="5555692"/>
                <a:ext cx="1080120" cy="997036"/>
              </a:xfrm>
              <a:prstGeom prst="rightArrowCallout">
                <a:avLst/>
              </a:prstGeom>
              <a:solidFill>
                <a:srgbClr val="0000FF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vert270" lIns="0" tIns="0" rIns="0" bIns="0" rtlCol="0" anchor="ctr" anchorCtr="0"/>
              <a:lstStyle/>
              <a:p>
                <a:pPr algn="ctr"/>
                <a:endParaRPr lang="en-US" sz="1600" b="1" dirty="0" smtClean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57" name="Group 42"/>
              <p:cNvGrpSpPr/>
              <p:nvPr/>
            </p:nvGrpSpPr>
            <p:grpSpPr>
              <a:xfrm>
                <a:off x="1187624" y="6021288"/>
                <a:ext cx="1004458" cy="570526"/>
                <a:chOff x="508084" y="3789040"/>
                <a:chExt cx="1193134" cy="1291582"/>
              </a:xfrm>
            </p:grpSpPr>
            <p:pic>
              <p:nvPicPr>
                <p:cNvPr id="54" name="Picture 4" descr="http://4.bp.blogspot.com/-hvG70oK-s5I/T9qbxbqXF7I/AAAAAAAACrk/IV9O6qjEr08/s1600/logo+moa.jpg"/>
                <p:cNvPicPr>
                  <a:picLocks noChangeAspect="1" noChangeArrowheads="1"/>
                </p:cNvPicPr>
                <p:nvPr/>
              </p:nvPicPr>
              <p:blipFill>
                <a:blip r:embed="rId3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1449" y="3789040"/>
                  <a:ext cx="1066405" cy="73546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5" name="TextBox 54"/>
                <p:cNvSpPr txBox="1"/>
                <p:nvPr/>
              </p:nvSpPr>
              <p:spPr>
                <a:xfrm>
                  <a:off x="508084" y="4433580"/>
                  <a:ext cx="1193134" cy="6470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600" b="1" dirty="0" err="1" smtClean="0">
                      <a:solidFill>
                        <a:prstClr val="black"/>
                      </a:solidFill>
                    </a:rPr>
                    <a:t>Majlis</a:t>
                  </a:r>
                  <a:r>
                    <a:rPr lang="en-US" sz="600" b="1" dirty="0" smtClean="0">
                      <a:solidFill>
                        <a:prstClr val="black"/>
                      </a:solidFill>
                    </a:rPr>
                    <a:t> </a:t>
                  </a:r>
                  <a:r>
                    <a:rPr lang="en-US" sz="600" b="1" dirty="0" err="1" smtClean="0">
                      <a:solidFill>
                        <a:prstClr val="black"/>
                      </a:solidFill>
                    </a:rPr>
                    <a:t>Latihan</a:t>
                  </a:r>
                  <a:r>
                    <a:rPr lang="en-US" sz="600" b="1" dirty="0" smtClean="0">
                      <a:solidFill>
                        <a:prstClr val="black"/>
                      </a:solidFill>
                    </a:rPr>
                    <a:t> </a:t>
                  </a:r>
                </a:p>
                <a:p>
                  <a:pPr algn="ctr"/>
                  <a:r>
                    <a:rPr lang="en-US" sz="600" b="1" dirty="0" err="1" smtClean="0">
                      <a:solidFill>
                        <a:prstClr val="black"/>
                      </a:solidFill>
                    </a:rPr>
                    <a:t>Pertanian</a:t>
                  </a:r>
                  <a:r>
                    <a:rPr lang="en-US" sz="600" b="1" dirty="0" smtClean="0">
                      <a:solidFill>
                        <a:prstClr val="black"/>
                      </a:solidFill>
                    </a:rPr>
                    <a:t> </a:t>
                  </a:r>
                  <a:r>
                    <a:rPr lang="en-US" sz="600" b="1" dirty="0" err="1" smtClean="0">
                      <a:solidFill>
                        <a:prstClr val="black"/>
                      </a:solidFill>
                    </a:rPr>
                    <a:t>Kebangsaan</a:t>
                  </a:r>
                  <a:endParaRPr lang="ms-MY" sz="600" b="1" dirty="0">
                    <a:solidFill>
                      <a:prstClr val="black"/>
                    </a:solidFill>
                  </a:endParaRPr>
                </a:p>
              </p:txBody>
            </p:sp>
          </p:grpSp>
          <p:pic>
            <p:nvPicPr>
              <p:cNvPr id="44" name="Picture 2" descr="http://umno-online.com/wp-content/uploads/2010/07/kolej-komuniti.jpg"/>
              <p:cNvPicPr>
                <a:picLocks noChangeAspect="1" noChangeArrowheads="1"/>
              </p:cNvPicPr>
              <p:nvPr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14682" y="5611150"/>
                <a:ext cx="539694" cy="483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12" descr="http://3.bp.blogspot.com/-7aoqp5MJt2M/T2vIn01OrfI/AAAAAAAABYU/T4X9y8f6ISQ/s1600/BORANG+MASUK+Politeknik.jpg"/>
              <p:cNvPicPr>
                <a:picLocks noChangeAspect="1" noChangeArrowheads="1"/>
              </p:cNvPicPr>
              <p:nvPr/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16323" y="5617045"/>
                <a:ext cx="555278" cy="5009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8" descr="http://2.bp.blogspot.com/_Ij09oqqknNs/TRQ9WOXi37I/AAAAAAAACEc/4S_P0SWy-ao/s1600/ikm_edu_my_logo.jpg"/>
              <p:cNvPicPr>
                <a:picLocks noChangeAspect="1" noChangeArrowheads="1"/>
              </p:cNvPicPr>
              <p:nvPr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19872" y="6169669"/>
                <a:ext cx="514531" cy="3790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10" descr="http://3.bp.blogspot.com/-8kVxNZM5dHI/TauAaoVWWrI/AAAAAAAAAKQ/m4cLkoYn2Sw/s1600/Kolej+Kemahiran+Tinggi+MARA.png"/>
              <p:cNvPicPr>
                <a:picLocks noChangeAspect="1" noChangeArrowheads="1"/>
              </p:cNvPicPr>
              <p:nvPr/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23928" y="6112523"/>
                <a:ext cx="350176" cy="512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14" descr="http://peraktoday.com/wp/wp-content/uploads/2012/03/Logo-GIATMARA-Baru-1.jpg"/>
              <p:cNvPicPr>
                <a:picLocks noChangeAspect="1" noChangeArrowheads="1"/>
              </p:cNvPicPr>
              <p:nvPr/>
            </p:nvPicPr>
            <p:blipFill>
              <a:blip r:embed="rId3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8738" y="6134090"/>
                <a:ext cx="484333" cy="37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9" name="Rectangle 48"/>
              <p:cNvSpPr/>
              <p:nvPr/>
            </p:nvSpPr>
            <p:spPr>
              <a:xfrm>
                <a:off x="35496" y="5674703"/>
                <a:ext cx="92003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prstClr val="white"/>
                    </a:solidFill>
                  </a:rPr>
                  <a:t>Public </a:t>
                </a:r>
                <a:r>
                  <a:rPr lang="en-US" sz="1200" b="1" dirty="0" smtClean="0">
                    <a:solidFill>
                      <a:prstClr val="white"/>
                    </a:solidFill>
                  </a:rPr>
                  <a:t>Skills Training</a:t>
                </a:r>
                <a:endParaRPr lang="en-US" sz="1200" b="1" dirty="0">
                  <a:solidFill>
                    <a:prstClr val="white"/>
                  </a:solidFill>
                </a:endParaRPr>
              </a:p>
              <a:p>
                <a:pPr algn="ctr"/>
                <a:r>
                  <a:rPr lang="en-US" sz="1200" b="1" dirty="0">
                    <a:solidFill>
                      <a:prstClr val="white"/>
                    </a:solidFill>
                  </a:rPr>
                  <a:t>Institutes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2555776" y="6125234"/>
                <a:ext cx="7968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 err="1" smtClean="0">
                    <a:solidFill>
                      <a:srgbClr val="7030A0"/>
                    </a:solidFill>
                    <a:latin typeface="Arial Narrow" panose="020B0606020202030204" pitchFamily="34" charset="0"/>
                  </a:rPr>
                  <a:t>Kolej</a:t>
                </a:r>
                <a:r>
                  <a:rPr lang="en-US" sz="1000" b="1" dirty="0" smtClean="0">
                    <a:solidFill>
                      <a:srgbClr val="7030A0"/>
                    </a:solidFill>
                    <a:latin typeface="Arial Narrow" panose="020B0606020202030204" pitchFamily="34" charset="0"/>
                  </a:rPr>
                  <a:t> </a:t>
                </a:r>
                <a:br>
                  <a:rPr lang="en-US" sz="1000" b="1" dirty="0" smtClean="0">
                    <a:solidFill>
                      <a:srgbClr val="7030A0"/>
                    </a:solidFill>
                    <a:latin typeface="Arial Narrow" panose="020B0606020202030204" pitchFamily="34" charset="0"/>
                  </a:rPr>
                </a:br>
                <a:r>
                  <a:rPr lang="en-US" sz="1000" b="1" dirty="0" err="1" smtClean="0">
                    <a:solidFill>
                      <a:srgbClr val="7030A0"/>
                    </a:solidFill>
                    <a:latin typeface="Arial Narrow" panose="020B0606020202030204" pitchFamily="34" charset="0"/>
                  </a:rPr>
                  <a:t>Vokasional</a:t>
                </a:r>
                <a:endParaRPr lang="ms-MY" sz="1000" b="1" dirty="0">
                  <a:solidFill>
                    <a:srgbClr val="7030A0"/>
                  </a:solidFill>
                  <a:latin typeface="Arial Narrow" panose="020B0606020202030204" pitchFamily="34" charset="0"/>
                </a:endParaRPr>
              </a:p>
            </p:txBody>
          </p:sp>
          <p:pic>
            <p:nvPicPr>
              <p:cNvPr id="51" name="Picture 6"/>
              <p:cNvPicPr>
                <a:picLocks noChangeAspect="1" noChangeArrowheads="1"/>
              </p:cNvPicPr>
              <p:nvPr/>
            </p:nvPicPr>
            <p:blipFill>
              <a:blip r:embed="rId3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34762" y="6165304"/>
                <a:ext cx="453262" cy="3857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" name="Pentagon 52"/>
              <p:cNvSpPr/>
              <p:nvPr/>
            </p:nvSpPr>
            <p:spPr>
              <a:xfrm>
                <a:off x="1210426" y="5517232"/>
                <a:ext cx="3937638" cy="1185676"/>
              </a:xfrm>
              <a:prstGeom prst="homePlate">
                <a:avLst/>
              </a:prstGeom>
              <a:no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ms-MY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Rectangle 19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1665464" y="4001772"/>
                <a:ext cx="3145362" cy="207957"/>
              </a:xfrm>
              <a:prstGeom prst="rect">
                <a:avLst/>
              </a:prstGeom>
              <a:ln>
                <a:headEnd type="none" w="lg" len="lg"/>
                <a:tailEnd type="none" w="lg" len="lg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lIns="87267" tIns="87267" rIns="87267" bIns="87267" anchor="ctr"/>
              <a:lstStyle/>
              <a:p>
                <a:pPr algn="ctr" defTabSz="871538"/>
                <a:r>
                  <a:rPr lang="en-US" sz="1100" dirty="0" smtClean="0">
                    <a:solidFill>
                      <a:srgbClr val="000000"/>
                    </a:solidFill>
                  </a:rPr>
                  <a:t>Certificate Level 2</a:t>
                </a: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Rectangle 19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1648892" y="4221424"/>
                <a:ext cx="3161934" cy="207957"/>
              </a:xfrm>
              <a:prstGeom prst="rect">
                <a:avLst/>
              </a:prstGeom>
              <a:ln>
                <a:headEnd type="none" w="lg" len="lg"/>
                <a:tailEnd type="none" w="lg" len="lg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lIns="87267" tIns="87267" rIns="87267" bIns="87267" anchor="ctr"/>
              <a:lstStyle/>
              <a:p>
                <a:pPr algn="ctr" defTabSz="871538"/>
                <a:r>
                  <a:rPr lang="en-US" sz="1100" dirty="0" smtClean="0">
                    <a:solidFill>
                      <a:srgbClr val="000000"/>
                    </a:solidFill>
                  </a:rPr>
                  <a:t>Certificate Level 1</a:t>
                </a: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Rectangle 8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1649838" y="3034721"/>
                <a:ext cx="3160986" cy="329759"/>
              </a:xfrm>
              <a:prstGeom prst="rect">
                <a:avLst/>
              </a:prstGeom>
              <a:ln>
                <a:headEnd type="none" w="lg" len="lg"/>
                <a:tailEnd type="none" w="lg" len="lg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lIns="87267" tIns="87267" rIns="87267" bIns="87267" anchor="ctr"/>
              <a:lstStyle/>
              <a:p>
                <a:pPr algn="ctr" defTabSz="871538"/>
                <a:r>
                  <a:rPr lang="en-US" sz="1100" dirty="0">
                    <a:solidFill>
                      <a:srgbClr val="000000"/>
                    </a:solidFill>
                  </a:rPr>
                  <a:t>Bachelor degree</a:t>
                </a:r>
              </a:p>
            </p:txBody>
          </p:sp>
          <p:sp>
            <p:nvSpPr>
              <p:cNvPr id="64" name="Rectangle 63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4278792" y="4734882"/>
                <a:ext cx="1592713" cy="599269"/>
              </a:xfrm>
              <a:prstGeom prst="rect">
                <a:avLst/>
              </a:prstGeom>
              <a:solidFill>
                <a:srgbClr val="FF0000"/>
              </a:solidFill>
              <a:ln>
                <a:headEnd type="none" w="lg" len="lg"/>
                <a:tailEnd type="none" w="lg" len="lg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87267" tIns="87267" rIns="87267" bIns="87267" anchor="ctr"/>
              <a:lstStyle/>
              <a:p>
                <a:pPr algn="ctr" defTabSz="871538"/>
                <a:r>
                  <a:rPr lang="en-US" sz="1400" b="1" dirty="0" smtClean="0">
                    <a:solidFill>
                      <a:prstClr val="white"/>
                    </a:solidFill>
                  </a:rPr>
                  <a:t>Single &amp; Independent QA Body</a:t>
                </a:r>
              </a:p>
            </p:txBody>
          </p:sp>
        </p:grpSp>
        <p:pic>
          <p:nvPicPr>
            <p:cNvPr id="56" name="Picture 55" descr="Screen Clipping"/>
            <p:cNvPicPr>
              <a:picLocks noChangeAspect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8270" y="4542942"/>
              <a:ext cx="636333" cy="441567"/>
            </a:xfrm>
            <a:prstGeom prst="rect">
              <a:avLst/>
            </a:prstGeom>
          </p:spPr>
        </p:pic>
      </p:grpSp>
      <p:sp>
        <p:nvSpPr>
          <p:cNvPr id="58" name="Rectangle 57"/>
          <p:cNvSpPr/>
          <p:nvPr/>
        </p:nvSpPr>
        <p:spPr>
          <a:xfrm>
            <a:off x="0" y="-27384"/>
            <a:ext cx="9137339" cy="5040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MQF</a:t>
            </a:r>
            <a:endParaRPr lang="ms-MY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Slide Number Placeholder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F7B0-E78A-4077-A6AA-2F61A43180C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27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" y="8620"/>
            <a:ext cx="8388423" cy="324036"/>
          </a:xfrm>
          <a:prstGeom prst="rect">
            <a:avLst/>
          </a:prstGeom>
          <a:noFill/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WAY FORWARD TEVT: 11</a:t>
            </a:r>
            <a:r>
              <a:rPr lang="en-US" b="1" baseline="30000" dirty="0" smtClean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b="1" dirty="0" smtClean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MP STRATEGY PAPER</a:t>
            </a:r>
            <a:endParaRPr lang="ms-MY" b="1" dirty="0">
              <a:solidFill>
                <a:srgbClr val="C0504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9"/>
          <p:cNvSpPr/>
          <p:nvPr/>
        </p:nvSpPr>
        <p:spPr>
          <a:xfrm>
            <a:off x="2339752" y="404667"/>
            <a:ext cx="6635627" cy="5760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533400" lvl="1" algn="ctr" defTabSz="889000">
              <a:lnSpc>
                <a:spcPct val="90000"/>
              </a:lnSpc>
              <a:spcAft>
                <a:spcPct val="15000"/>
              </a:spcAft>
            </a:pPr>
            <a:r>
              <a:rPr lang="en-US" b="1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 1:</a:t>
            </a:r>
          </a:p>
          <a:p>
            <a:pPr marL="533400" lvl="1" algn="ctr" defTabSz="889000">
              <a:lnSpc>
                <a:spcPct val="90000"/>
              </a:lnSpc>
              <a:spcAft>
                <a:spcPct val="15000"/>
              </a:spcAft>
            </a:pP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FORTIFYING GOVERNANCE OF TEVT SECTOR</a:t>
            </a:r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Выноска со стрелкой вниз 32"/>
          <p:cNvSpPr/>
          <p:nvPr/>
        </p:nvSpPr>
        <p:spPr>
          <a:xfrm rot="16200000">
            <a:off x="1163923" y="-627149"/>
            <a:ext cx="576063" cy="2639690"/>
          </a:xfrm>
          <a:prstGeom prst="downArrowCallout">
            <a:avLst>
              <a:gd name="adj1" fmla="val 34376"/>
              <a:gd name="adj2" fmla="val 17188"/>
              <a:gd name="adj3" fmla="val 12573"/>
              <a:gd name="adj4" fmla="val 91833"/>
            </a:avLst>
          </a:prstGeom>
          <a:solidFill>
            <a:srgbClr val="C00000"/>
          </a:solidFill>
          <a:ln w="9525" cap="flat" cmpd="sng" algn="ctr">
            <a:noFill/>
            <a:prstDash val="solid"/>
          </a:ln>
          <a:effectLst>
            <a:outerShdw blurRad="50800" dist="12700" dir="8400000" sx="105000" sy="105000" algn="tl" rotWithShape="0">
              <a:prstClr val="black">
                <a:alpha val="40000"/>
              </a:prstClr>
            </a:outerShdw>
          </a:effectLst>
        </p:spPr>
        <p:txBody>
          <a:bodyPr vert="eaVert" anchor="ctr"/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Governance</a:t>
            </a:r>
            <a:endParaRPr lang="en-US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010084"/>
              </p:ext>
            </p:extLst>
          </p:nvPr>
        </p:nvGraphicFramePr>
        <p:xfrm>
          <a:off x="107504" y="1126624"/>
          <a:ext cx="8878335" cy="503180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111696"/>
                <a:gridCol w="838200"/>
                <a:gridCol w="1600200"/>
                <a:gridCol w="2488127"/>
                <a:gridCol w="1550473"/>
                <a:gridCol w="1289639"/>
              </a:tblGrid>
              <a:tr h="45980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</a:t>
                      </a:r>
                      <a:endParaRPr lang="en-GB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kern="5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Lucida Sans Unicode"/>
                          <a:cs typeface="Arial" panose="020B0604020202020204" pitchFamily="34" charset="0"/>
                        </a:rPr>
                        <a:t>Agency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400" b="1" kern="5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Issues/Gap /10</a:t>
                      </a:r>
                      <a:r>
                        <a:rPr lang="en-MY" sz="1400" b="1" kern="50" baseline="3000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MY" sz="1400" b="1" kern="5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MP</a:t>
                      </a:r>
                      <a:endParaRPr lang="en-GB" sz="1400" b="1" kern="5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Lucida Sans Unicode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400" b="1" kern="5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r>
                        <a:rPr lang="en-MY" sz="1400" b="1" kern="50" baseline="3000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MY" sz="1400" b="1" kern="5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MP Action Plan</a:t>
                      </a:r>
                      <a:endParaRPr lang="en-GB" sz="1400" b="1" kern="5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Lucida Sans Unicode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kern="5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Lucida Sans Unicode"/>
                          <a:cs typeface="Arial" panose="020B0604020202020204" pitchFamily="34" charset="0"/>
                        </a:rPr>
                        <a:t>KPI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kern="5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Lucida Sans Unicode"/>
                          <a:cs typeface="Arial" panose="020B0604020202020204" pitchFamily="34" charset="0"/>
                        </a:rPr>
                        <a:t>(2016 – 2020)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kern="5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Lucida Sans Unicode"/>
                          <a:cs typeface="Arial" panose="020B0604020202020204" pitchFamily="34" charset="0"/>
                        </a:rPr>
                        <a:t>Outcome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0021"/>
                    </a:solidFill>
                  </a:tcPr>
                </a:tc>
              </a:tr>
              <a:tr h="15564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Clear articulations and pathways for TEVT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Font typeface="Wingdings" panose="05000000000000000000" pitchFamily="2" charset="2"/>
                        <a:buNone/>
                        <a:defRPr/>
                      </a:pPr>
                      <a:endParaRPr lang="en-US" sz="1400" kern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 algn="ctr"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1400" kern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MQA</a:t>
                      </a:r>
                    </a:p>
                    <a:p>
                      <a:pPr marL="0" lvl="0" indent="0" algn="ctr"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1400" kern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DSD</a:t>
                      </a:r>
                    </a:p>
                    <a:p>
                      <a:pPr marL="0" lvl="0" indent="0" algn="ctr">
                        <a:buFont typeface="Wingdings" panose="05000000000000000000" pitchFamily="2" charset="2"/>
                        <a:buNone/>
                        <a:defRPr/>
                      </a:pPr>
                      <a:endParaRPr lang="en-US" sz="1400" kern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en-MY" sz="1400" b="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MY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Malaysian Qualification Framework (MQF) consist of 3 track, skills, TEVT and academic.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en-MY" sz="1400" b="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en-MY" sz="1400" b="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MY" sz="14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Fragmented articulations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MY" sz="1400" b="1" baseline="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MY" sz="14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Unclear career path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  <a:defRPr/>
                      </a:pPr>
                      <a:endParaRPr lang="en-US" sz="1400" kern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MY" sz="1400" kern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Develop new </a:t>
                      </a:r>
                      <a:r>
                        <a:rPr lang="en-MY" sz="1400" b="1" u="sng" kern="0" dirty="0" smtClean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TEVT Pathways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MY" sz="1400" kern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MY" sz="1400" kern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Develop new </a:t>
                      </a:r>
                      <a:r>
                        <a:rPr lang="en-MY" sz="1400" b="1" u="sng" kern="0" dirty="0" smtClean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TEVT delivery </a:t>
                      </a:r>
                      <a:r>
                        <a:rPr lang="en-MY" sz="1400" b="1" u="sng" kern="0" baseline="0" dirty="0" smtClean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model</a:t>
                      </a:r>
                      <a:r>
                        <a:rPr lang="en-MY" sz="1400" b="1" kern="0" baseline="0" dirty="0" smtClean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kern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 effectively manage articulations and career path.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MY" sz="1400" kern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MY" sz="1400" kern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How?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MY" sz="1400" kern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MY" sz="1400" kern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Shift the current operating model of “Agency-Centred-Self-Managed” model to “</a:t>
                      </a:r>
                      <a:r>
                        <a:rPr lang="en-MY" sz="1400" b="1" kern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Cluster-Centred-Industry-Led TEVT</a:t>
                      </a:r>
                      <a:r>
                        <a:rPr lang="en-MY" sz="1400" kern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” model.  </a:t>
                      </a:r>
                      <a:endParaRPr lang="en-US" sz="1400" kern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  <a:defRPr/>
                      </a:pPr>
                      <a:endParaRPr lang="en-US" sz="1400" kern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  <a:defRPr/>
                      </a:pPr>
                      <a:endParaRPr lang="en-US" sz="1400" u="none" kern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MY" sz="1400" kern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2" action="ppaction://hlinksldjump"/>
                        </a:rPr>
                        <a:t>New TEVT Pathways</a:t>
                      </a:r>
                      <a:endParaRPr lang="en-MY" sz="1400" kern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  <a:defRPr/>
                      </a:pPr>
                      <a:endParaRPr lang="en-US" sz="1400" u="none" kern="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 u="none" kern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Numbers of Industry Skills Councils (ISCs)</a:t>
                      </a:r>
                      <a:endParaRPr lang="en-US" sz="1400" u="none" kern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  <a:defRPr/>
                      </a:pPr>
                      <a:endParaRPr lang="en-US" sz="1400" b="0" u="sng" kern="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kern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Effective TEVT delivery meeting industry demands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sz="1400" kern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sz="1400" kern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sz="1400" kern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sz="1400" kern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sz="1400" kern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sz="1400" kern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sz="1400" kern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sz="1400" kern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sz="1400" kern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sz="1400" kern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sz="1400" kern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sz="1400" kern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sz="1400" kern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sz="1400" kern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sz="1400" kern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F7B0-E78A-4077-A6AA-2F61A43180C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1" name="Group 17"/>
          <p:cNvGrpSpPr/>
          <p:nvPr/>
        </p:nvGrpSpPr>
        <p:grpSpPr>
          <a:xfrm>
            <a:off x="152519" y="1676400"/>
            <a:ext cx="417464" cy="519351"/>
            <a:chOff x="7978610" y="5168943"/>
            <a:chExt cx="506582" cy="609054"/>
          </a:xfrm>
        </p:grpSpPr>
        <p:sp>
          <p:nvSpPr>
            <p:cNvPr id="12" name="Flowchart: Off-page Connector 10"/>
            <p:cNvSpPr/>
            <p:nvPr/>
          </p:nvSpPr>
          <p:spPr>
            <a:xfrm>
              <a:off x="8025459" y="5274050"/>
              <a:ext cx="337032" cy="398837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200" b="1" dirty="0">
                <a:solidFill>
                  <a:prstClr val="black"/>
                </a:solidFill>
              </a:endParaRPr>
            </a:p>
          </p:txBody>
        </p:sp>
        <p:sp>
          <p:nvSpPr>
            <p:cNvPr id="14" name="Rectangle 3"/>
            <p:cNvSpPr/>
            <p:nvPr/>
          </p:nvSpPr>
          <p:spPr>
            <a:xfrm>
              <a:off x="7978610" y="5168943"/>
              <a:ext cx="506582" cy="609054"/>
            </a:xfrm>
            <a:prstGeom prst="ellipse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 smtClean="0">
                  <a:solidFill>
                    <a:prstClr val="black"/>
                  </a:solidFill>
                </a:rPr>
                <a:t>ii</a:t>
              </a:r>
              <a:endParaRPr lang="en-GB" b="1" dirty="0">
                <a:solidFill>
                  <a:prstClr val="black"/>
                </a:solidFill>
              </a:endParaRPr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16" y="3276600"/>
            <a:ext cx="720080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367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57400" y="228600"/>
            <a:ext cx="510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TEVT PATHWAYS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669078"/>
            <a:ext cx="8467725" cy="605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980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457200"/>
            <a:ext cx="7696200" cy="646331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	</a:t>
            </a:r>
            <a:r>
              <a:rPr lang="en-US" sz="3600" b="1" dirty="0" smtClean="0">
                <a:solidFill>
                  <a:prstClr val="black"/>
                </a:solidFill>
              </a:rPr>
              <a:t>CLUSTERS UNDER TEVT SECTOR</a:t>
            </a:r>
            <a:endParaRPr lang="en-US" sz="3600" b="1" dirty="0">
              <a:solidFill>
                <a:prstClr val="black"/>
              </a:solidFill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762000" y="1128468"/>
            <a:ext cx="7696200" cy="5078313"/>
            <a:chOff x="762000" y="1040117"/>
            <a:chExt cx="7696200" cy="5078313"/>
          </a:xfrm>
        </p:grpSpPr>
        <p:sp>
          <p:nvSpPr>
            <p:cNvPr id="6" name="TextBox 5"/>
            <p:cNvSpPr txBox="1"/>
            <p:nvPr/>
          </p:nvSpPr>
          <p:spPr>
            <a:xfrm>
              <a:off x="762000" y="1040117"/>
              <a:ext cx="7696200" cy="507831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 smtClean="0">
                <a:solidFill>
                  <a:prstClr val="black"/>
                </a:solidFill>
              </a:endParaRPr>
            </a:p>
            <a:p>
              <a:endParaRPr lang="en-US" dirty="0">
                <a:solidFill>
                  <a:prstClr val="black"/>
                </a:solidFill>
              </a:endParaRPr>
            </a:p>
            <a:p>
              <a:endParaRPr lang="en-US" dirty="0" smtClean="0">
                <a:solidFill>
                  <a:prstClr val="black"/>
                </a:solidFill>
              </a:endParaRPr>
            </a:p>
            <a:p>
              <a:endParaRPr lang="en-US" dirty="0">
                <a:solidFill>
                  <a:prstClr val="black"/>
                </a:solidFill>
              </a:endParaRPr>
            </a:p>
            <a:p>
              <a:endParaRPr lang="en-US" dirty="0" smtClean="0">
                <a:solidFill>
                  <a:prstClr val="black"/>
                </a:solidFill>
              </a:endParaRPr>
            </a:p>
            <a:p>
              <a:endParaRPr lang="en-US" dirty="0">
                <a:solidFill>
                  <a:prstClr val="black"/>
                </a:solidFill>
              </a:endParaRPr>
            </a:p>
            <a:p>
              <a:endParaRPr lang="en-US" dirty="0" smtClean="0">
                <a:solidFill>
                  <a:prstClr val="black"/>
                </a:solidFill>
              </a:endParaRPr>
            </a:p>
            <a:p>
              <a:endParaRPr lang="en-US" dirty="0">
                <a:solidFill>
                  <a:prstClr val="black"/>
                </a:solidFill>
              </a:endParaRPr>
            </a:p>
            <a:p>
              <a:endParaRPr lang="en-US" dirty="0" smtClean="0">
                <a:solidFill>
                  <a:prstClr val="black"/>
                </a:solidFill>
              </a:endParaRPr>
            </a:p>
            <a:p>
              <a:endParaRPr lang="en-US" dirty="0">
                <a:solidFill>
                  <a:prstClr val="black"/>
                </a:solidFill>
              </a:endParaRPr>
            </a:p>
            <a:p>
              <a:endParaRPr lang="en-US" dirty="0" smtClean="0">
                <a:solidFill>
                  <a:prstClr val="black"/>
                </a:solidFill>
              </a:endParaRPr>
            </a:p>
            <a:p>
              <a:endParaRPr lang="en-US" dirty="0">
                <a:solidFill>
                  <a:prstClr val="black"/>
                </a:solidFill>
              </a:endParaRPr>
            </a:p>
            <a:p>
              <a:endParaRPr lang="en-US" dirty="0" smtClean="0">
                <a:solidFill>
                  <a:prstClr val="black"/>
                </a:solidFill>
              </a:endParaRPr>
            </a:p>
            <a:p>
              <a:endParaRPr lang="en-US" dirty="0">
                <a:solidFill>
                  <a:prstClr val="black"/>
                </a:solidFill>
              </a:endParaRPr>
            </a:p>
            <a:p>
              <a:endParaRPr lang="en-US" dirty="0" smtClean="0">
                <a:solidFill>
                  <a:prstClr val="black"/>
                </a:solidFill>
              </a:endParaRPr>
            </a:p>
            <a:p>
              <a:endParaRPr lang="en-US" dirty="0">
                <a:solidFill>
                  <a:prstClr val="black"/>
                </a:solidFill>
              </a:endParaRPr>
            </a:p>
            <a:p>
              <a:endParaRPr lang="en-US" dirty="0" smtClean="0">
                <a:solidFill>
                  <a:prstClr val="black"/>
                </a:solidFill>
              </a:endParaRPr>
            </a:p>
            <a:p>
              <a:endParaRPr 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4438485" y="1217390"/>
              <a:ext cx="1288609" cy="1295442"/>
              <a:chOff x="938543" y="1225008"/>
              <a:chExt cx="1072836" cy="1066800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938543" y="1225008"/>
                <a:ext cx="1072836" cy="10668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017761" y="1611816"/>
                <a:ext cx="914400" cy="3801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rgbClr val="0033CC"/>
                    </a:solidFill>
                  </a:rPr>
                  <a:t>Textiles &amp; Apparel</a:t>
                </a: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1314286" y="2721254"/>
              <a:ext cx="1288609" cy="1295442"/>
              <a:chOff x="938543" y="1225008"/>
              <a:chExt cx="1072836" cy="1066800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938543" y="1225008"/>
                <a:ext cx="1072836" cy="10668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017761" y="1611816"/>
                <a:ext cx="914400" cy="2281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rgbClr val="0033CC"/>
                    </a:solidFill>
                  </a:rPr>
                  <a:t>Plastic</a:t>
                </a: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6056147" y="1247568"/>
              <a:ext cx="1288609" cy="1295442"/>
              <a:chOff x="938543" y="1225008"/>
              <a:chExt cx="1072836" cy="1066800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938543" y="1225008"/>
                <a:ext cx="1072836" cy="10668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1017761" y="1611816"/>
                <a:ext cx="914400" cy="2281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rgbClr val="0033CC"/>
                    </a:solidFill>
                  </a:rPr>
                  <a:t>Agriculture</a:t>
                </a: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2876187" y="2681743"/>
              <a:ext cx="1288609" cy="1295442"/>
              <a:chOff x="938543" y="1225008"/>
              <a:chExt cx="1072836" cy="1066800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938543" y="1225008"/>
                <a:ext cx="1072836" cy="10668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1017761" y="1611816"/>
                <a:ext cx="914400" cy="6082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 algn="ctr">
                  <a:buFont typeface="Wingdings" pitchFamily="2" charset="2"/>
                  <a:buNone/>
                </a:pPr>
                <a:r>
                  <a:rPr lang="en-US" sz="1200" b="1" dirty="0">
                    <a:solidFill>
                      <a:srgbClr val="0033CC"/>
                    </a:solidFill>
                  </a:rPr>
                  <a:t>Building &amp;      </a:t>
                </a:r>
              </a:p>
              <a:p>
                <a:pPr marL="457200" indent="-457200" algn="ctr">
                  <a:buFont typeface="Wingdings" pitchFamily="2" charset="2"/>
                  <a:buNone/>
                </a:pPr>
                <a:r>
                  <a:rPr lang="en-US" sz="1200" b="1" dirty="0">
                    <a:solidFill>
                      <a:srgbClr val="0033CC"/>
                    </a:solidFill>
                  </a:rPr>
                  <a:t>Construction</a:t>
                </a:r>
              </a:p>
              <a:p>
                <a:pPr algn="ctr"/>
                <a:endParaRPr lang="en-US" b="1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1219135" y="1217390"/>
              <a:ext cx="1288609" cy="1295442"/>
              <a:chOff x="938543" y="1225008"/>
              <a:chExt cx="1072836" cy="1066800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938543" y="1225008"/>
                <a:ext cx="1072836" cy="10668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1017761" y="1611816"/>
                <a:ext cx="914400" cy="2281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rgbClr val="0033CC"/>
                    </a:solidFill>
                  </a:rPr>
                  <a:t>Automotive</a:t>
                </a:r>
                <a:endParaRPr lang="en-US" b="1" dirty="0">
                  <a:solidFill>
                    <a:srgbClr val="0033CC"/>
                  </a:solidFill>
                </a:endParaRP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2781036" y="1250586"/>
              <a:ext cx="1288609" cy="1295442"/>
              <a:chOff x="938543" y="1225008"/>
              <a:chExt cx="1072836" cy="1066800"/>
            </a:xfrm>
          </p:grpSpPr>
          <p:sp>
            <p:nvSpPr>
              <p:cNvPr id="49" name="Oval 48"/>
              <p:cNvSpPr/>
              <p:nvPr/>
            </p:nvSpPr>
            <p:spPr>
              <a:xfrm>
                <a:off x="938543" y="1225008"/>
                <a:ext cx="1072836" cy="10668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1017761" y="1611816"/>
                <a:ext cx="914400" cy="2281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rgbClr val="0033CC"/>
                    </a:solidFill>
                  </a:rPr>
                  <a:t>Biotechnology</a:t>
                </a: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4193747" y="2704872"/>
              <a:ext cx="1735533" cy="1295442"/>
              <a:chOff x="847659" y="1225008"/>
              <a:chExt cx="1254604" cy="1066800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938543" y="1225008"/>
                <a:ext cx="1072836" cy="10668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847659" y="1581807"/>
                <a:ext cx="1254604" cy="3801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 algn="ctr"/>
                <a:r>
                  <a:rPr lang="en-US" sz="1200" b="1" dirty="0" err="1">
                    <a:solidFill>
                      <a:srgbClr val="0033CC"/>
                    </a:solidFill>
                  </a:rPr>
                  <a:t>Telecomunication</a:t>
                </a:r>
                <a:r>
                  <a:rPr lang="en-US" sz="1200" b="1" dirty="0">
                    <a:solidFill>
                      <a:srgbClr val="0033CC"/>
                    </a:solidFill>
                  </a:rPr>
                  <a:t> &amp;   </a:t>
                </a:r>
              </a:p>
              <a:p>
                <a:pPr marL="457200" indent="-457200" algn="ctr"/>
                <a:r>
                  <a:rPr lang="en-US" sz="1200" b="1" dirty="0">
                    <a:solidFill>
                      <a:srgbClr val="0033CC"/>
                    </a:solidFill>
                  </a:rPr>
                  <a:t>    Multimedia</a:t>
                </a: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6151298" y="2681743"/>
              <a:ext cx="1288609" cy="1295442"/>
              <a:chOff x="938543" y="1225008"/>
              <a:chExt cx="1072836" cy="1066800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938543" y="1225008"/>
                <a:ext cx="1072836" cy="10668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017761" y="1611816"/>
                <a:ext cx="914400" cy="2281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prstClr val="black"/>
                    </a:solidFill>
                  </a:rPr>
                  <a:t>???</a:t>
                </a:r>
                <a:endParaRPr lang="en-US" b="1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1366452" y="4343400"/>
              <a:ext cx="1288609" cy="1295442"/>
              <a:chOff x="938543" y="1225008"/>
              <a:chExt cx="1072836" cy="1066800"/>
            </a:xfrm>
          </p:grpSpPr>
          <p:sp>
            <p:nvSpPr>
              <p:cNvPr id="58" name="Oval 57"/>
              <p:cNvSpPr/>
              <p:nvPr/>
            </p:nvSpPr>
            <p:spPr>
              <a:xfrm>
                <a:off x="938543" y="1225008"/>
                <a:ext cx="1072836" cy="10668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1017761" y="1611816"/>
                <a:ext cx="914400" cy="2281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prstClr val="black"/>
                    </a:solidFill>
                  </a:rPr>
                  <a:t>???</a:t>
                </a:r>
                <a:endParaRPr lang="en-US" b="1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2876187" y="4343400"/>
              <a:ext cx="1288609" cy="1295442"/>
              <a:chOff x="938543" y="1225008"/>
              <a:chExt cx="1072836" cy="1066800"/>
            </a:xfrm>
          </p:grpSpPr>
          <p:sp>
            <p:nvSpPr>
              <p:cNvPr id="61" name="Oval 60"/>
              <p:cNvSpPr/>
              <p:nvPr/>
            </p:nvSpPr>
            <p:spPr>
              <a:xfrm>
                <a:off x="938543" y="1225008"/>
                <a:ext cx="1072836" cy="10668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1017761" y="1611816"/>
                <a:ext cx="914400" cy="2281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prstClr val="black"/>
                    </a:solidFill>
                  </a:rPr>
                  <a:t>???</a:t>
                </a:r>
                <a:endParaRPr lang="en-US" b="1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6226078" y="4343400"/>
              <a:ext cx="1288609" cy="1295442"/>
              <a:chOff x="938543" y="1225008"/>
              <a:chExt cx="1072836" cy="1066800"/>
            </a:xfrm>
          </p:grpSpPr>
          <p:sp>
            <p:nvSpPr>
              <p:cNvPr id="67" name="Oval 66"/>
              <p:cNvSpPr/>
              <p:nvPr/>
            </p:nvSpPr>
            <p:spPr>
              <a:xfrm>
                <a:off x="938543" y="1225008"/>
                <a:ext cx="1072836" cy="10668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1017761" y="1611816"/>
                <a:ext cx="914400" cy="2281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prstClr val="black"/>
                    </a:solidFill>
                  </a:rPr>
                  <a:t>???</a:t>
                </a:r>
                <a:endParaRPr lang="en-US" b="1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9" name="TextBox 68"/>
            <p:cNvSpPr txBox="1"/>
            <p:nvPr/>
          </p:nvSpPr>
          <p:spPr>
            <a:xfrm>
              <a:off x="4477929" y="4825725"/>
              <a:ext cx="15225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…………………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482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457200"/>
            <a:ext cx="7696200" cy="52322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0033CC"/>
                </a:solidFill>
              </a:rPr>
              <a:t>Example:   </a:t>
            </a:r>
            <a:r>
              <a:rPr lang="en-US" sz="2800" b="1" dirty="0">
                <a:solidFill>
                  <a:srgbClr val="0033CC"/>
                </a:solidFill>
              </a:rPr>
              <a:t>Building </a:t>
            </a:r>
            <a:r>
              <a:rPr lang="en-US" sz="2800" b="1" dirty="0" smtClean="0">
                <a:solidFill>
                  <a:srgbClr val="0033CC"/>
                </a:solidFill>
              </a:rPr>
              <a:t>&amp; Construction Cluster</a:t>
            </a:r>
            <a:endParaRPr lang="en-US" sz="2800" b="1" dirty="0">
              <a:solidFill>
                <a:srgbClr val="0033CC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2461788" y="1041908"/>
            <a:ext cx="6148812" cy="5623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prstClr val="black"/>
                </a:solidFill>
                <a:prstDash val="lgDash"/>
              </a:ln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10100" y="1341772"/>
            <a:ext cx="20574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prstClr val="black"/>
                </a:solidFill>
              </a:rPr>
              <a:t>CIDB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08071" y="3686729"/>
            <a:ext cx="1371600" cy="4001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</a:rPr>
              <a:t>PUBLIC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08071" y="4188036"/>
            <a:ext cx="1371600" cy="4001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</a:rPr>
              <a:t>PRIVATE 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23915" y="4698357"/>
            <a:ext cx="1371600" cy="4001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</a:rPr>
              <a:t>SDC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0" y="2819200"/>
            <a:ext cx="1371600" cy="4001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</a:rPr>
              <a:t>MTUNs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>
            <a:spLocks noChangeAspect="1"/>
          </p:cNvSpPr>
          <p:nvPr/>
        </p:nvSpPr>
        <p:spPr>
          <a:xfrm>
            <a:off x="3200400" y="1879536"/>
            <a:ext cx="1547336" cy="4678204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prstClr val="black"/>
                </a:solidFill>
              </a:rPr>
              <a:t>KPI</a:t>
            </a:r>
            <a:r>
              <a:rPr lang="en-US" b="1" dirty="0" smtClean="0">
                <a:solidFill>
                  <a:prstClr val="black"/>
                </a:solidFill>
              </a:rPr>
              <a:t>:   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solidFill>
                  <a:prstClr val="black"/>
                </a:solidFill>
              </a:rPr>
              <a:t>Clear</a:t>
            </a:r>
            <a:r>
              <a:rPr lang="en-US" sz="1400" b="1" dirty="0" smtClean="0">
                <a:solidFill>
                  <a:prstClr val="black"/>
                </a:solidFill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</a:rPr>
              <a:t>Articulation</a:t>
            </a:r>
            <a:r>
              <a:rPr lang="en-US" sz="1400" b="1" dirty="0" smtClean="0">
                <a:solidFill>
                  <a:prstClr val="black"/>
                </a:solidFill>
              </a:rPr>
              <a:t> </a:t>
            </a:r>
            <a:r>
              <a:rPr lang="en-US" sz="1400" dirty="0" smtClean="0">
                <a:solidFill>
                  <a:prstClr val="black"/>
                </a:solidFill>
              </a:rPr>
              <a:t>&amp;</a:t>
            </a:r>
            <a:r>
              <a:rPr lang="en-US" sz="1400" b="1" dirty="0" smtClean="0">
                <a:solidFill>
                  <a:prstClr val="black"/>
                </a:solidFill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</a:rPr>
              <a:t>Pathway</a:t>
            </a:r>
          </a:p>
          <a:p>
            <a:pPr marL="342900" indent="-342900">
              <a:buFont typeface="+mj-lt"/>
              <a:buAutoNum type="arabicPeriod"/>
            </a:pPr>
            <a:endParaRPr lang="en-US" sz="1400" b="1" dirty="0" smtClean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solidFill>
                  <a:prstClr val="black"/>
                </a:solidFill>
              </a:rPr>
              <a:t>Reduce</a:t>
            </a:r>
            <a:r>
              <a:rPr lang="en-US" sz="1400" b="1" dirty="0" smtClean="0">
                <a:solidFill>
                  <a:prstClr val="black"/>
                </a:solidFill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</a:rPr>
              <a:t>overlapping </a:t>
            </a:r>
            <a:r>
              <a:rPr lang="en-US" sz="1400" dirty="0" smtClean="0">
                <a:solidFill>
                  <a:prstClr val="black"/>
                </a:solidFill>
              </a:rPr>
              <a:t>of </a:t>
            </a:r>
            <a:r>
              <a:rPr lang="en-US" sz="1400" dirty="0">
                <a:solidFill>
                  <a:prstClr val="black"/>
                </a:solidFill>
              </a:rPr>
              <a:t>similar </a:t>
            </a:r>
            <a:r>
              <a:rPr lang="en-US" sz="1400" dirty="0" smtClean="0">
                <a:solidFill>
                  <a:prstClr val="black"/>
                </a:solidFill>
              </a:rPr>
              <a:t>program offerings at the same levels 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 smtClean="0">
              <a:solidFill>
                <a:prstClr val="black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solidFill>
                  <a:prstClr val="black"/>
                </a:solidFill>
              </a:rPr>
              <a:t>Adopt </a:t>
            </a:r>
            <a:r>
              <a:rPr lang="en-US" sz="1400" b="1" dirty="0" smtClean="0">
                <a:solidFill>
                  <a:srgbClr val="FF0000"/>
                </a:solidFill>
              </a:rPr>
              <a:t>Occupational Standards </a:t>
            </a:r>
            <a:r>
              <a:rPr lang="en-US" sz="1400" dirty="0" smtClean="0">
                <a:solidFill>
                  <a:prstClr val="black"/>
                </a:solidFill>
              </a:rPr>
              <a:t>(</a:t>
            </a:r>
            <a:r>
              <a:rPr lang="en-US" sz="1400" dirty="0" err="1" smtClean="0">
                <a:solidFill>
                  <a:prstClr val="black"/>
                </a:solidFill>
              </a:rPr>
              <a:t>Ocs</a:t>
            </a:r>
            <a:r>
              <a:rPr lang="en-US" sz="1400" dirty="0" smtClean="0">
                <a:solidFill>
                  <a:prstClr val="black"/>
                </a:solidFill>
              </a:rPr>
              <a:t>) developed by ISC</a:t>
            </a:r>
          </a:p>
          <a:p>
            <a:endParaRPr lang="en-US" sz="1400" b="1" dirty="0">
              <a:solidFill>
                <a:srgbClr val="FF0000"/>
              </a:solidFill>
            </a:endParaRPr>
          </a:p>
          <a:p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05027" y="2609510"/>
            <a:ext cx="671467" cy="3077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L8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05400" y="2917287"/>
            <a:ext cx="671467" cy="3077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L7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05400" y="3225064"/>
            <a:ext cx="671467" cy="3077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L6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05400" y="3532841"/>
            <a:ext cx="671467" cy="3077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L5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05400" y="3840618"/>
            <a:ext cx="671467" cy="3077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L4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05782" y="4142101"/>
            <a:ext cx="671467" cy="3077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L3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05782" y="4456149"/>
            <a:ext cx="671467" cy="3077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L2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05782" y="4758320"/>
            <a:ext cx="671467" cy="3077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L1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1" name="Explosion 2 30"/>
          <p:cNvSpPr/>
          <p:nvPr/>
        </p:nvSpPr>
        <p:spPr>
          <a:xfrm>
            <a:off x="152400" y="1143000"/>
            <a:ext cx="2705100" cy="3182429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Industry  Skills Council (ISC)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105782" y="2301733"/>
            <a:ext cx="671467" cy="307777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MQF</a:t>
            </a:r>
            <a:endParaRPr lang="en-US" b="1" dirty="0">
              <a:solidFill>
                <a:prstClr val="black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777249" y="3532841"/>
            <a:ext cx="169035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Brace 10"/>
          <p:cNvSpPr/>
          <p:nvPr/>
        </p:nvSpPr>
        <p:spPr>
          <a:xfrm>
            <a:off x="5867400" y="2609510"/>
            <a:ext cx="152400" cy="81949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Right Brace 26"/>
          <p:cNvSpPr/>
          <p:nvPr/>
        </p:nvSpPr>
        <p:spPr>
          <a:xfrm>
            <a:off x="5851934" y="3584761"/>
            <a:ext cx="167866" cy="148133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7772400" y="2819200"/>
            <a:ext cx="0" cy="227926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831496" y="2954900"/>
            <a:ext cx="400110" cy="2079212"/>
          </a:xfrm>
          <a:prstGeom prst="rect">
            <a:avLst/>
          </a:prstGeom>
          <a:noFill/>
          <a:ln w="19050">
            <a:noFill/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Articulation &amp; career path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7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allAtOnce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" y="8620"/>
            <a:ext cx="8388423" cy="324036"/>
          </a:xfrm>
          <a:prstGeom prst="rect">
            <a:avLst/>
          </a:prstGeom>
          <a:noFill/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WAY FORWARD TEVT: 11</a:t>
            </a:r>
            <a:r>
              <a:rPr lang="en-US" b="1" baseline="30000" dirty="0" smtClean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b="1" dirty="0" smtClean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MP STRATEGY PAPER</a:t>
            </a:r>
            <a:endParaRPr lang="ms-MY" b="1" dirty="0">
              <a:solidFill>
                <a:srgbClr val="C0504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9"/>
          <p:cNvSpPr/>
          <p:nvPr/>
        </p:nvSpPr>
        <p:spPr>
          <a:xfrm>
            <a:off x="2339752" y="404667"/>
            <a:ext cx="6635627" cy="5760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533400" lvl="1" algn="ctr" defTabSz="889000">
              <a:lnSpc>
                <a:spcPct val="90000"/>
              </a:lnSpc>
              <a:spcAft>
                <a:spcPct val="15000"/>
              </a:spcAft>
            </a:pPr>
            <a:r>
              <a:rPr lang="en-US" b="1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 1:</a:t>
            </a:r>
          </a:p>
          <a:p>
            <a:pPr marL="533400" lvl="1" algn="ctr" defTabSz="889000">
              <a:lnSpc>
                <a:spcPct val="90000"/>
              </a:lnSpc>
              <a:spcAft>
                <a:spcPct val="15000"/>
              </a:spcAft>
            </a:pP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FORTIFYING GOVERNANCE OF TEVT SECTOR</a:t>
            </a:r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Выноска со стрелкой вниз 32"/>
          <p:cNvSpPr/>
          <p:nvPr/>
        </p:nvSpPr>
        <p:spPr>
          <a:xfrm rot="16200000">
            <a:off x="1163923" y="-627149"/>
            <a:ext cx="576063" cy="2639690"/>
          </a:xfrm>
          <a:prstGeom prst="downArrowCallout">
            <a:avLst>
              <a:gd name="adj1" fmla="val 34376"/>
              <a:gd name="adj2" fmla="val 17188"/>
              <a:gd name="adj3" fmla="val 12573"/>
              <a:gd name="adj4" fmla="val 91833"/>
            </a:avLst>
          </a:prstGeom>
          <a:solidFill>
            <a:srgbClr val="C00000"/>
          </a:solidFill>
          <a:ln w="9525" cap="flat" cmpd="sng" algn="ctr">
            <a:noFill/>
            <a:prstDash val="solid"/>
          </a:ln>
          <a:effectLst>
            <a:outerShdw blurRad="50800" dist="12700" dir="8400000" sx="105000" sy="105000" algn="tl" rotWithShape="0">
              <a:prstClr val="black">
                <a:alpha val="40000"/>
              </a:prstClr>
            </a:outerShdw>
          </a:effectLst>
        </p:spPr>
        <p:txBody>
          <a:bodyPr vert="eaVert" anchor="ctr"/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Governance</a:t>
            </a:r>
            <a:endParaRPr lang="en-US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079393"/>
              </p:ext>
            </p:extLst>
          </p:nvPr>
        </p:nvGraphicFramePr>
        <p:xfrm>
          <a:off x="107504" y="1126624"/>
          <a:ext cx="8878335" cy="5350376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368152"/>
                <a:gridCol w="810344"/>
                <a:gridCol w="1600200"/>
                <a:gridCol w="2259527"/>
                <a:gridCol w="1484604"/>
                <a:gridCol w="1355508"/>
              </a:tblGrid>
              <a:tr h="810102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</a:t>
                      </a:r>
                      <a:endParaRPr lang="en-GB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kern="5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Lucida Sans Unicode"/>
                          <a:cs typeface="Arial" panose="020B0604020202020204" pitchFamily="34" charset="0"/>
                        </a:rPr>
                        <a:t>Agency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400" b="1" kern="5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Issues/Gap /10</a:t>
                      </a:r>
                      <a:r>
                        <a:rPr lang="en-MY" sz="1400" b="1" kern="50" baseline="3000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MY" sz="1400" b="1" kern="5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MP</a:t>
                      </a:r>
                      <a:endParaRPr lang="en-GB" sz="1400" b="1" kern="5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Lucida Sans Unicode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400" b="1" kern="5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r>
                        <a:rPr lang="en-MY" sz="1400" b="1" kern="50" baseline="3000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MY" sz="1400" b="1" kern="5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MP Action Plan</a:t>
                      </a:r>
                      <a:endParaRPr lang="en-GB" sz="1400" b="1" kern="5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Lucida Sans Unicode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kern="5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Lucida Sans Unicode"/>
                          <a:cs typeface="Arial" panose="020B0604020202020204" pitchFamily="34" charset="0"/>
                        </a:rPr>
                        <a:t>KPI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kern="5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Lucida Sans Unicode"/>
                          <a:cs typeface="Arial" panose="020B0604020202020204" pitchFamily="34" charset="0"/>
                        </a:rPr>
                        <a:t>(2016 – 2020)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kern="5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Lucida Sans Unicode"/>
                          <a:cs typeface="Arial" panose="020B0604020202020204" pitchFamily="34" charset="0"/>
                        </a:rPr>
                        <a:t>Outcome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1400" b="1" kern="5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Lucida Sans Unicode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0021"/>
                    </a:solidFill>
                  </a:tcPr>
                </a:tc>
              </a:tr>
              <a:tr h="454027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Increased</a:t>
                      </a:r>
                      <a:r>
                        <a:rPr lang="en-GB" sz="1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placements of TEVT student  to Higher Education Institutions (HEI)</a:t>
                      </a:r>
                      <a:endParaRPr lang="en-GB" sz="14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1400" kern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MQA</a:t>
                      </a:r>
                    </a:p>
                    <a:p>
                      <a:pPr marL="0" lvl="0" indent="0" algn="ctr"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1400" kern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MTUN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MY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Limited number of TEVT students </a:t>
                      </a:r>
                      <a:r>
                        <a:rPr lang="en-MY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enroll</a:t>
                      </a:r>
                      <a:r>
                        <a:rPr lang="en-MY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MTUN due to no designated quota.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1400" kern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 MTUNs’ quota</a:t>
                      </a:r>
                      <a:r>
                        <a:rPr lang="en-US" sz="1400" kern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 L4 &amp; L5 TEVT graduates from 40% to 80% by 2020</a:t>
                      </a:r>
                    </a:p>
                    <a:p>
                      <a:pPr marL="0" lvl="0" indent="0">
                        <a:buFont typeface="Wingdings" panose="05000000000000000000" pitchFamily="2" charset="2"/>
                        <a:buNone/>
                        <a:defRPr/>
                      </a:pPr>
                      <a:endParaRPr lang="en-US" sz="1400" kern="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1400" u="sng" kern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 capacity for TEVT Graduates:</a:t>
                      </a:r>
                    </a:p>
                    <a:p>
                      <a:pPr marL="0" lvl="0" indent="0"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1400" kern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40% x 4 MTUNs x 3000 capacity = 4,800 students.</a:t>
                      </a:r>
                    </a:p>
                    <a:p>
                      <a:pPr marL="0" lvl="0" indent="0">
                        <a:buFont typeface="Wingdings" panose="05000000000000000000" pitchFamily="2" charset="2"/>
                        <a:buNone/>
                        <a:defRPr/>
                      </a:pPr>
                      <a:endParaRPr lang="en-US" sz="1400" kern="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400" u="sng" kern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Proposed capacity: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400" kern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80% x 4 MTUNs x 3000 capacity = </a:t>
                      </a:r>
                      <a:r>
                        <a:rPr lang="en-US" sz="1400" b="1" kern="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9,600</a:t>
                      </a:r>
                      <a:r>
                        <a:rPr lang="en-US" sz="1400" kern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students.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1400" u="sng" kern="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1400" u="sng" kern="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>
                        <a:buFont typeface="Wingdings" panose="05000000000000000000" pitchFamily="2" charset="2"/>
                        <a:buNone/>
                        <a:defRPr/>
                      </a:pPr>
                      <a:endParaRPr lang="en-US" sz="1400" kern="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1400" b="1" kern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80% of MTUNs’ quota for </a:t>
                      </a:r>
                      <a:r>
                        <a:rPr lang="en-US" sz="1400" b="1" kern="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TEVT graduates by 2020</a:t>
                      </a:r>
                      <a:endParaRPr lang="en-US" sz="1400" b="1" kern="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lvl="0" indent="0">
                        <a:buFont typeface="Wingdings" panose="05000000000000000000" pitchFamily="2" charset="2"/>
                        <a:buNone/>
                        <a:defRPr/>
                      </a:pPr>
                      <a:endParaRPr lang="en-US" sz="1400" b="1" kern="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14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400" dirty="0" smtClean="0"/>
                        <a:t>Projected KV graduates  to further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studies</a:t>
                      </a:r>
                      <a:r>
                        <a:rPr lang="en-US" sz="1400" baseline="0" dirty="0" smtClean="0"/>
                        <a:t> at higher levels:</a:t>
                      </a:r>
                      <a:r>
                        <a:rPr lang="en-US" sz="1400" dirty="0" smtClean="0"/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14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400" dirty="0" smtClean="0"/>
                        <a:t>2016  - 900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400" dirty="0" smtClean="0"/>
                        <a:t>2017 </a:t>
                      </a:r>
                      <a:r>
                        <a:rPr lang="en-US" sz="1400" baseline="0" dirty="0" smtClean="0"/>
                        <a:t> - </a:t>
                      </a:r>
                      <a:r>
                        <a:rPr lang="en-US" sz="1400" dirty="0" smtClean="0"/>
                        <a:t>4,500 2018 </a:t>
                      </a:r>
                      <a:r>
                        <a:rPr lang="en-US" sz="1400" baseline="0" dirty="0" smtClean="0"/>
                        <a:t> - </a:t>
                      </a:r>
                      <a:r>
                        <a:rPr lang="en-US" sz="1400" dirty="0" smtClean="0"/>
                        <a:t>6,300  2019 </a:t>
                      </a:r>
                      <a:r>
                        <a:rPr lang="en-US" sz="1400" baseline="0" dirty="0" smtClean="0"/>
                        <a:t> - </a:t>
                      </a:r>
                      <a:r>
                        <a:rPr lang="en-US" sz="1400" dirty="0" smtClean="0"/>
                        <a:t>9,000 2020 </a:t>
                      </a:r>
                      <a:r>
                        <a:rPr lang="en-US" sz="1400" baseline="0" dirty="0" smtClean="0"/>
                        <a:t> - </a:t>
                      </a:r>
                      <a:r>
                        <a:rPr lang="en-US" sz="1400" dirty="0" smtClean="0"/>
                        <a:t>10,800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400" dirty="0" smtClean="0"/>
                        <a:t>-------------------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400" dirty="0" smtClean="0"/>
                        <a:t>Total = 31,500</a:t>
                      </a:r>
                    </a:p>
                    <a:p>
                      <a:pPr marL="0" lvl="0" indent="0">
                        <a:buFont typeface="Wingdings" panose="05000000000000000000" pitchFamily="2" charset="2"/>
                        <a:buNone/>
                        <a:defRPr/>
                      </a:pPr>
                      <a:endParaRPr lang="en-US" sz="1400" b="1" kern="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kern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Effective TEVT delivery meeting industry demands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3" name="Group 9"/>
          <p:cNvGrpSpPr/>
          <p:nvPr/>
        </p:nvGrpSpPr>
        <p:grpSpPr>
          <a:xfrm>
            <a:off x="228600" y="1931564"/>
            <a:ext cx="409040" cy="442860"/>
            <a:chOff x="7912811" y="5168943"/>
            <a:chExt cx="496359" cy="519351"/>
          </a:xfrm>
        </p:grpSpPr>
        <p:sp>
          <p:nvSpPr>
            <p:cNvPr id="11" name="Flowchart: Off-page Connector 10"/>
            <p:cNvSpPr/>
            <p:nvPr/>
          </p:nvSpPr>
          <p:spPr>
            <a:xfrm>
              <a:off x="8028384" y="5229200"/>
              <a:ext cx="337032" cy="398837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200" b="1" dirty="0">
                <a:solidFill>
                  <a:prstClr val="black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7912811" y="5168943"/>
              <a:ext cx="496359" cy="519351"/>
            </a:xfrm>
            <a:prstGeom prst="ellipse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 smtClean="0">
                  <a:solidFill>
                    <a:prstClr val="black"/>
                  </a:solidFill>
                </a:rPr>
                <a:t>iii</a:t>
              </a:r>
              <a:endParaRPr lang="en-GB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F7B0-E78A-4077-A6AA-2F61A43180C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07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9"/>
          <p:cNvSpPr/>
          <p:nvPr/>
        </p:nvSpPr>
        <p:spPr>
          <a:xfrm>
            <a:off x="2819203" y="404667"/>
            <a:ext cx="6300192" cy="7920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715963" lvl="1" algn="ctr" defTabSz="889000">
              <a:lnSpc>
                <a:spcPct val="90000"/>
              </a:lnSpc>
              <a:spcAft>
                <a:spcPct val="15000"/>
              </a:spcAft>
            </a:pPr>
            <a:r>
              <a:rPr lang="en-US" sz="2000" b="1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 2:</a:t>
            </a:r>
          </a:p>
          <a:p>
            <a:pPr marL="715963" lvl="1" algn="ctr" defTabSz="889000">
              <a:lnSpc>
                <a:spcPct val="90000"/>
              </a:lnSpc>
              <a:spcAft>
                <a:spcPct val="1500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RECOGNITION FOR TECHNOLOGIST</a:t>
            </a:r>
            <a:endParaRPr lang="en-US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Выноска со стрелкой вниз 32"/>
          <p:cNvSpPr/>
          <p:nvPr/>
        </p:nvSpPr>
        <p:spPr>
          <a:xfrm rot="16200000">
            <a:off x="1367648" y="-783470"/>
            <a:ext cx="792085" cy="3168353"/>
          </a:xfrm>
          <a:prstGeom prst="downArrowCallout">
            <a:avLst>
              <a:gd name="adj1" fmla="val 34376"/>
              <a:gd name="adj2" fmla="val 17188"/>
              <a:gd name="adj3" fmla="val 12573"/>
              <a:gd name="adj4" fmla="val 91833"/>
            </a:avLst>
          </a:prstGeom>
          <a:solidFill>
            <a:srgbClr val="C00000"/>
          </a:solidFill>
          <a:ln w="9525" cap="flat" cmpd="sng" algn="ctr">
            <a:noFill/>
            <a:prstDash val="solid"/>
          </a:ln>
          <a:effectLst>
            <a:outerShdw blurRad="50800" dist="12700" dir="8400000" sx="105000" sy="105000" algn="tl" rotWithShape="0">
              <a:prstClr val="black">
                <a:alpha val="40000"/>
              </a:prstClr>
            </a:outerShdw>
          </a:effectLst>
        </p:spPr>
        <p:txBody>
          <a:bodyPr vert="eaVert" anchor="ctr"/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 Acknowledgement </a:t>
            </a:r>
            <a:endParaRPr lang="en-US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408510"/>
              </p:ext>
            </p:extLst>
          </p:nvPr>
        </p:nvGraphicFramePr>
        <p:xfrm>
          <a:off x="161528" y="1484784"/>
          <a:ext cx="8824311" cy="4458816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458144"/>
                <a:gridCol w="813438"/>
                <a:gridCol w="1872208"/>
                <a:gridCol w="1857691"/>
                <a:gridCol w="1475570"/>
                <a:gridCol w="1347260"/>
              </a:tblGrid>
              <a:tr h="33719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</a:t>
                      </a:r>
                      <a:endParaRPr lang="en-GB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kern="5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Lucida Sans Unicode"/>
                          <a:cs typeface="Arial" panose="020B0604020202020204" pitchFamily="34" charset="0"/>
                        </a:rPr>
                        <a:t>Agency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400" b="1" kern="5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Issues/Gap /10</a:t>
                      </a:r>
                      <a:r>
                        <a:rPr lang="en-MY" sz="1400" b="1" kern="50" baseline="3000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MY" sz="1400" b="1" kern="5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MP</a:t>
                      </a:r>
                      <a:endParaRPr lang="en-GB" sz="1400" b="1" kern="5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Lucida Sans Unicode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400" b="1" kern="5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r>
                        <a:rPr lang="en-MY" sz="1400" b="1" kern="50" baseline="3000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MY" sz="1400" b="1" kern="5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MP Action Plan</a:t>
                      </a:r>
                      <a:endParaRPr lang="en-GB" sz="1400" b="1" kern="5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Lucida Sans Unicode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kern="5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Lucida Sans Unicode"/>
                          <a:cs typeface="Arial" panose="020B0604020202020204" pitchFamily="34" charset="0"/>
                        </a:rPr>
                        <a:t>KPI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kern="5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Lucida Sans Unicode"/>
                          <a:cs typeface="Arial" panose="020B0604020202020204" pitchFamily="34" charset="0"/>
                        </a:rPr>
                        <a:t>(2016 – 2020)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kern="5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Lucida Sans Unicode"/>
                          <a:cs typeface="Arial" panose="020B0604020202020204" pitchFamily="34" charset="0"/>
                        </a:rPr>
                        <a:t>Outcome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0021"/>
                    </a:solidFill>
                  </a:tcPr>
                </a:tc>
              </a:tr>
              <a:tr h="40320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MBOT  establishment for recognition</a:t>
                      </a:r>
                      <a:r>
                        <a:rPr lang="en-GB" sz="1400" b="1" baseline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TEVT graduates career pathways</a:t>
                      </a:r>
                      <a:endParaRPr lang="en-GB" sz="1400" b="1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1400" kern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MBOT</a:t>
                      </a:r>
                    </a:p>
                    <a:p>
                      <a:pPr marL="0" lvl="0" indent="0" algn="ctr"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1400" kern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MQA</a:t>
                      </a:r>
                    </a:p>
                    <a:p>
                      <a:pPr marL="0" lvl="0" indent="0" algn="ctr"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1400" kern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DSD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MY" sz="1400" b="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Technologist not recognise as  professional under Board of Engineers Malaysia (BEM)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en-MY" sz="1400" b="0" baseline="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MY" sz="1400" b="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1400" kern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Executing MBOT Act and</a:t>
                      </a:r>
                      <a:r>
                        <a:rPr lang="en-US" sz="1400" kern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technologist profession establishment</a:t>
                      </a:r>
                      <a:r>
                        <a:rPr lang="en-US" sz="1400" kern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lvl="0" indent="0">
                        <a:buFont typeface="Wingdings" panose="05000000000000000000" pitchFamily="2" charset="2"/>
                        <a:buNone/>
                        <a:defRPr/>
                      </a:pPr>
                      <a:endParaRPr lang="en-US" sz="1400" kern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1400" kern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(Subject to the approval of MBOT Act)</a:t>
                      </a:r>
                      <a:endParaRPr lang="en-US" sz="1400" kern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400" kern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Engineering</a:t>
                      </a:r>
                      <a:r>
                        <a:rPr lang="en-US" sz="1400" kern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kern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Technologist </a:t>
                      </a:r>
                      <a:r>
                        <a:rPr lang="en-MY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recognised as  professional (under MBOT)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MY" sz="1400" b="0" u="sng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 par with </a:t>
                      </a:r>
                      <a:r>
                        <a:rPr lang="en-MY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Engineer (under BEM)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kern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Recognition</a:t>
                      </a:r>
                      <a:r>
                        <a:rPr lang="en-MY" sz="1400" kern="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TEVT graduates</a:t>
                      </a:r>
                      <a:endParaRPr lang="en-MY" sz="1400" kern="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45" y="3501008"/>
            <a:ext cx="751780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13"/>
          <p:cNvGrpSpPr/>
          <p:nvPr/>
        </p:nvGrpSpPr>
        <p:grpSpPr>
          <a:xfrm>
            <a:off x="35496" y="1844824"/>
            <a:ext cx="338569" cy="519351"/>
            <a:chOff x="7978610" y="5168943"/>
            <a:chExt cx="410845" cy="609054"/>
          </a:xfrm>
        </p:grpSpPr>
        <p:sp>
          <p:nvSpPr>
            <p:cNvPr id="15" name="Flowchart: Off-page Connector 10"/>
            <p:cNvSpPr/>
            <p:nvPr/>
          </p:nvSpPr>
          <p:spPr>
            <a:xfrm>
              <a:off x="8025459" y="5274050"/>
              <a:ext cx="337032" cy="398837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200" b="1" dirty="0">
                <a:solidFill>
                  <a:prstClr val="black"/>
                </a:solidFill>
              </a:endParaRPr>
            </a:p>
          </p:txBody>
        </p:sp>
        <p:sp>
          <p:nvSpPr>
            <p:cNvPr id="16" name="Rectangle 3"/>
            <p:cNvSpPr/>
            <p:nvPr/>
          </p:nvSpPr>
          <p:spPr>
            <a:xfrm>
              <a:off x="7978610" y="5168943"/>
              <a:ext cx="410845" cy="609054"/>
            </a:xfrm>
            <a:prstGeom prst="ellipse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 err="1" smtClean="0">
                  <a:solidFill>
                    <a:prstClr val="black"/>
                  </a:solidFill>
                </a:rPr>
                <a:t>i</a:t>
              </a:r>
              <a:endParaRPr lang="en-GB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F7B0-E78A-4077-A6AA-2F61A43180C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" y="8620"/>
            <a:ext cx="8388423" cy="324036"/>
          </a:xfrm>
          <a:prstGeom prst="rect">
            <a:avLst/>
          </a:prstGeom>
          <a:noFill/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WAY FORWARD TEVT: 11</a:t>
            </a:r>
            <a:r>
              <a:rPr lang="en-US" b="1" baseline="30000" dirty="0" smtClean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b="1" dirty="0" smtClean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MP STRATEGY PAPER</a:t>
            </a:r>
            <a:endParaRPr lang="ms-MY" b="1" dirty="0">
              <a:solidFill>
                <a:srgbClr val="C0504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33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9200" y="381000"/>
            <a:ext cx="701040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>
                <a:solidFill>
                  <a:prstClr val="black"/>
                </a:solidFill>
              </a:rPr>
              <a:t>Wage Discrimination</a:t>
            </a:r>
          </a:p>
          <a:p>
            <a:pPr algn="ctr"/>
            <a:r>
              <a:rPr lang="en-US" sz="2800" b="1" dirty="0">
                <a:solidFill>
                  <a:prstClr val="black"/>
                </a:solidFill>
              </a:rPr>
              <a:t> for SKM holders in the public service</a:t>
            </a:r>
            <a:endParaRPr lang="en-GB" sz="2800" dirty="0">
              <a:solidFill>
                <a:prstClr val="black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545" y="1371600"/>
            <a:ext cx="7772400" cy="4756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865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9"/>
          <p:cNvSpPr/>
          <p:nvPr/>
        </p:nvSpPr>
        <p:spPr>
          <a:xfrm>
            <a:off x="2819203" y="404667"/>
            <a:ext cx="6300192" cy="7920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715963" lvl="1" algn="ctr" defTabSz="889000">
              <a:lnSpc>
                <a:spcPct val="90000"/>
              </a:lnSpc>
              <a:spcAft>
                <a:spcPct val="15000"/>
              </a:spcAft>
            </a:pPr>
            <a:r>
              <a:rPr lang="en-US" sz="2000" b="1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 2:</a:t>
            </a:r>
          </a:p>
          <a:p>
            <a:pPr marL="715963" lvl="1" algn="ctr" defTabSz="889000">
              <a:lnSpc>
                <a:spcPct val="90000"/>
              </a:lnSpc>
              <a:spcAft>
                <a:spcPct val="1500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RECOGNITION FOR TECHNOLOGIST</a:t>
            </a:r>
            <a:endParaRPr lang="en-US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Выноска со стрелкой вниз 32"/>
          <p:cNvSpPr/>
          <p:nvPr/>
        </p:nvSpPr>
        <p:spPr>
          <a:xfrm rot="16200000">
            <a:off x="1367648" y="-783470"/>
            <a:ext cx="792085" cy="3168353"/>
          </a:xfrm>
          <a:prstGeom prst="downArrowCallout">
            <a:avLst>
              <a:gd name="adj1" fmla="val 34376"/>
              <a:gd name="adj2" fmla="val 17188"/>
              <a:gd name="adj3" fmla="val 12573"/>
              <a:gd name="adj4" fmla="val 91833"/>
            </a:avLst>
          </a:prstGeom>
          <a:solidFill>
            <a:srgbClr val="C00000"/>
          </a:solidFill>
          <a:ln w="9525" cap="flat" cmpd="sng" algn="ctr">
            <a:noFill/>
            <a:prstDash val="solid"/>
          </a:ln>
          <a:effectLst>
            <a:outerShdw blurRad="50800" dist="12700" dir="8400000" sx="105000" sy="105000" algn="tl" rotWithShape="0">
              <a:prstClr val="black">
                <a:alpha val="40000"/>
              </a:prstClr>
            </a:outerShdw>
          </a:effectLst>
        </p:spPr>
        <p:txBody>
          <a:bodyPr vert="eaVert" anchor="ctr"/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 Acknowledgement </a:t>
            </a:r>
            <a:endParaRPr lang="en-US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75639"/>
              </p:ext>
            </p:extLst>
          </p:nvPr>
        </p:nvGraphicFramePr>
        <p:xfrm>
          <a:off x="161528" y="1484784"/>
          <a:ext cx="8824311" cy="4763616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210072"/>
                <a:gridCol w="762000"/>
                <a:gridCol w="1676400"/>
                <a:gridCol w="2353009"/>
                <a:gridCol w="1837991"/>
                <a:gridCol w="984839"/>
              </a:tblGrid>
              <a:tr h="490372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</a:t>
                      </a:r>
                      <a:endParaRPr lang="en-GB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kern="5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Lucida Sans Unicode"/>
                          <a:cs typeface="Arial" panose="020B0604020202020204" pitchFamily="34" charset="0"/>
                        </a:rPr>
                        <a:t>Agency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400" b="1" kern="5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Issues/Gap /10</a:t>
                      </a:r>
                      <a:r>
                        <a:rPr lang="en-MY" sz="1400" b="1" kern="50" baseline="3000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MY" sz="1400" b="1" kern="5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MP</a:t>
                      </a:r>
                      <a:endParaRPr lang="en-GB" sz="1400" b="1" kern="5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Lucida Sans Unicode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400" b="1" kern="5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r>
                        <a:rPr lang="en-MY" sz="1400" b="1" kern="50" baseline="3000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MY" sz="1400" b="1" kern="5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MP Action Plan</a:t>
                      </a:r>
                      <a:endParaRPr lang="en-GB" sz="1400" b="1" kern="5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Lucida Sans Unicode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kern="5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Lucida Sans Unicode"/>
                          <a:cs typeface="Arial" panose="020B0604020202020204" pitchFamily="34" charset="0"/>
                        </a:rPr>
                        <a:t>KPI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kern="5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Lucida Sans Unicode"/>
                          <a:cs typeface="Arial" panose="020B0604020202020204" pitchFamily="34" charset="0"/>
                        </a:rPr>
                        <a:t>(2016 – 2020)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kern="5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Lucida Sans Unicode"/>
                          <a:cs typeface="Arial" panose="020B0604020202020204" pitchFamily="34" charset="0"/>
                        </a:rPr>
                        <a:t>Outcome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0021"/>
                    </a:solidFill>
                  </a:tcPr>
                </a:tc>
              </a:tr>
              <a:tr h="42732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Wage recognition for TEVT Graduates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Font typeface="Wingdings" panose="05000000000000000000" pitchFamily="2" charset="2"/>
                        <a:buNone/>
                        <a:defRPr/>
                      </a:pPr>
                      <a:endParaRPr lang="en-US" sz="1400" kern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 algn="ctr"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1400" kern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DSD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400" u="sng" kern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 the Public: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MY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2" action="ppaction://hlinksldjump"/>
                        </a:rPr>
                        <a:t>Wage discrimination </a:t>
                      </a:r>
                      <a:r>
                        <a:rPr lang="en-MY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the Public Service</a:t>
                      </a: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en-MY" sz="1400" b="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en-MY" sz="1400" b="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en-MY" sz="1400" b="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en-MY" sz="1400" b="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400" u="sng" kern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 the Private:</a:t>
                      </a:r>
                      <a:endParaRPr lang="en-MY" sz="1400" b="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MY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Lack of reference for employers to set up wages for TEVT graduates </a:t>
                      </a: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en-MY" sz="1400" b="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MY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Lack of  recognition for TEVT graduates by employers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400" u="sng" kern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 the Public: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u="none" kern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Under the same service scheme, give the </a:t>
                      </a:r>
                      <a:r>
                        <a:rPr lang="en-US" sz="1400" u="sng" kern="0" baseline="0" dirty="0" smtClean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US" sz="1400" u="sng" kern="0" baseline="0" dirty="0" smtClean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ame starting pay </a:t>
                      </a:r>
                      <a:r>
                        <a:rPr lang="en-US" sz="1400" u="none" kern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 any </a:t>
                      </a:r>
                      <a:r>
                        <a:rPr lang="en-US" sz="1400" kern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TEVT qualifications if they are at the same MQF Level.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  <a:defRPr/>
                      </a:pPr>
                      <a:endParaRPr lang="en-US" sz="1400" kern="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sz="1400" u="sng" kern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 the Private: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 b="0" u="sng" kern="0" dirty="0" smtClean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ISCs to propose wage structure </a:t>
                      </a:r>
                      <a:r>
                        <a:rPr lang="en-US" sz="1400" kern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for</a:t>
                      </a:r>
                      <a:r>
                        <a:rPr lang="en-US" sz="1400" kern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kern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TEVT qualifications</a:t>
                      </a:r>
                      <a:r>
                        <a:rPr lang="en-US" sz="1400" kern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to be used as a reference by in their sectors.</a:t>
                      </a:r>
                      <a:endParaRPr lang="en-US" sz="1400" kern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Wingdings" panose="05000000000000000000" pitchFamily="2" charset="2"/>
                        <a:buNone/>
                        <a:defRPr/>
                      </a:pPr>
                      <a:endParaRPr lang="en-US" sz="1400" kern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400" b="0" u="none" kern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of the related </a:t>
                      </a:r>
                      <a:r>
                        <a:rPr lang="en-US" sz="1400" b="0" u="none" kern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schemes  revised </a:t>
                      </a:r>
                      <a:r>
                        <a:rPr lang="en-US" sz="1400" b="0" u="none" kern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 the </a:t>
                      </a:r>
                      <a:r>
                        <a:rPr lang="en-US" sz="1400" b="0" u="none" kern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starting pay</a:t>
                      </a:r>
                      <a:r>
                        <a:rPr lang="en-US" sz="1400" b="0" u="none" kern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1400" b="0" u="none" kern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>
                        <a:buFont typeface="Wingdings" panose="05000000000000000000" pitchFamily="2" charset="2"/>
                        <a:buNone/>
                        <a:defRPr/>
                      </a:pPr>
                      <a:endParaRPr lang="en-US" sz="1400" kern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>
                        <a:buFont typeface="Wingdings" panose="05000000000000000000" pitchFamily="2" charset="2"/>
                        <a:buNone/>
                        <a:defRPr/>
                      </a:pPr>
                      <a:endParaRPr lang="en-US" sz="1400" kern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>
                        <a:buFont typeface="Wingdings" panose="05000000000000000000" pitchFamily="2" charset="2"/>
                        <a:buNone/>
                        <a:defRPr/>
                      </a:pPr>
                      <a:endParaRPr lang="en-US" sz="1400" kern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>
                        <a:buFont typeface="Wingdings" panose="05000000000000000000" pitchFamily="2" charset="2"/>
                        <a:buNone/>
                        <a:defRPr/>
                      </a:pPr>
                      <a:endParaRPr lang="en-US" sz="1400" kern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>
                        <a:buFont typeface="Wingdings" panose="05000000000000000000" pitchFamily="2" charset="2"/>
                        <a:buNone/>
                        <a:defRPr/>
                      </a:pPr>
                      <a:endParaRPr lang="en-US" sz="1400" kern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 kern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of qualifications with wage structure proposed.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 kern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companies adopted the wage structure</a:t>
                      </a:r>
                    </a:p>
                    <a:p>
                      <a:pPr marL="0" lvl="0" indent="0">
                        <a:buFont typeface="Wingdings" panose="05000000000000000000" pitchFamily="2" charset="2"/>
                        <a:buNone/>
                        <a:defRPr/>
                      </a:pPr>
                      <a:endParaRPr lang="en-US" sz="1400" kern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sz="1400" kern="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kern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Recognition</a:t>
                      </a:r>
                      <a:r>
                        <a:rPr lang="en-MY" sz="1400" kern="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TEVT graduates</a:t>
                      </a:r>
                      <a:endParaRPr lang="en-MY" sz="1400" kern="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3" name="Group 8"/>
          <p:cNvGrpSpPr/>
          <p:nvPr/>
        </p:nvGrpSpPr>
        <p:grpSpPr>
          <a:xfrm>
            <a:off x="179514" y="1905000"/>
            <a:ext cx="417464" cy="519351"/>
            <a:chOff x="7912811" y="5168943"/>
            <a:chExt cx="506581" cy="609054"/>
          </a:xfrm>
        </p:grpSpPr>
        <p:sp>
          <p:nvSpPr>
            <p:cNvPr id="10" name="Flowchart: Off-page Connector 10"/>
            <p:cNvSpPr/>
            <p:nvPr/>
          </p:nvSpPr>
          <p:spPr>
            <a:xfrm>
              <a:off x="7997585" y="5254053"/>
              <a:ext cx="337032" cy="398837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200" b="1" dirty="0">
                <a:solidFill>
                  <a:prstClr val="black"/>
                </a:solidFill>
              </a:endParaRPr>
            </a:p>
          </p:txBody>
        </p:sp>
        <p:sp>
          <p:nvSpPr>
            <p:cNvPr id="11" name="Rectangle 3"/>
            <p:cNvSpPr/>
            <p:nvPr/>
          </p:nvSpPr>
          <p:spPr>
            <a:xfrm>
              <a:off x="7912811" y="5168943"/>
              <a:ext cx="506581" cy="609054"/>
            </a:xfrm>
            <a:prstGeom prst="ellipse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 smtClean="0">
                  <a:solidFill>
                    <a:prstClr val="black"/>
                  </a:solidFill>
                </a:rPr>
                <a:t>ii</a:t>
              </a:r>
              <a:endParaRPr lang="en-GB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F7B0-E78A-4077-A6AA-2F61A43180C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" y="8620"/>
            <a:ext cx="8388423" cy="324036"/>
          </a:xfrm>
          <a:prstGeom prst="rect">
            <a:avLst/>
          </a:prstGeom>
          <a:noFill/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WAY FORWARD TEVT: 11</a:t>
            </a:r>
            <a:r>
              <a:rPr lang="en-US" b="1" baseline="30000" dirty="0" smtClean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b="1" dirty="0" smtClean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MP STRATEGY PAPER</a:t>
            </a:r>
            <a:endParaRPr lang="ms-MY" b="1" dirty="0">
              <a:solidFill>
                <a:srgbClr val="C0504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96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C0504D">
                    <a:lumMod val="75000"/>
                  </a:srgbClr>
                </a:solidFill>
              </a:rPr>
              <a:t>JTM WAY </a:t>
            </a:r>
            <a:r>
              <a:rPr lang="en-US" sz="4800" b="1" dirty="0">
                <a:solidFill>
                  <a:srgbClr val="C0504D">
                    <a:lumMod val="75000"/>
                  </a:srgbClr>
                </a:solidFill>
              </a:rPr>
              <a:t>FORWARD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28800" y="1066800"/>
            <a:ext cx="6705600" cy="5334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Kursus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err="1" smtClean="0">
                <a:solidFill>
                  <a:srgbClr val="FF0000"/>
                </a:solidFill>
              </a:rPr>
              <a:t>Penjumudan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kursus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err="1" smtClean="0">
                <a:solidFill>
                  <a:srgbClr val="FF0000"/>
                </a:solidFill>
              </a:rPr>
              <a:t>Penggabungan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kursus</a:t>
            </a:r>
            <a:r>
              <a:rPr lang="en-US" b="1" dirty="0" smtClean="0">
                <a:solidFill>
                  <a:srgbClr val="FF0000"/>
                </a:solidFill>
              </a:rPr>
              <a:t> (Rebranding)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COSE (Expansion)</a:t>
            </a:r>
          </a:p>
          <a:p>
            <a:r>
              <a:rPr lang="en-US" b="1" dirty="0" err="1" smtClean="0">
                <a:solidFill>
                  <a:srgbClr val="FF0000"/>
                </a:solidFill>
              </a:rPr>
              <a:t>Kecilkan</a:t>
            </a:r>
            <a:r>
              <a:rPr lang="en-US" b="1" dirty="0" smtClean="0">
                <a:solidFill>
                  <a:srgbClr val="FF0000"/>
                </a:solidFill>
              </a:rPr>
              <a:t> / </a:t>
            </a:r>
            <a:r>
              <a:rPr lang="en-US" b="1" dirty="0" err="1" smtClean="0">
                <a:solidFill>
                  <a:srgbClr val="FF0000"/>
                </a:solidFill>
              </a:rPr>
              <a:t>Kurangkan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Penawaran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Upgrade (Professional Recognition)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KV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Single System / Certification</a:t>
            </a:r>
          </a:p>
          <a:p>
            <a:pPr marL="0" indent="0"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Pengajar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Reskilling / Multiskilling</a:t>
            </a:r>
          </a:p>
          <a:p>
            <a:r>
              <a:rPr lang="en-US" b="1" dirty="0" err="1" smtClean="0">
                <a:solidFill>
                  <a:srgbClr val="FF0000"/>
                </a:solidFill>
              </a:rPr>
              <a:t>Perjawatan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Kejat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35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52" t="29778" r="4750" b="38889"/>
          <a:stretch/>
        </p:blipFill>
        <p:spPr bwMode="auto">
          <a:xfrm>
            <a:off x="247650" y="652250"/>
            <a:ext cx="8591550" cy="2243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" t="41778" r="27875" b="23333"/>
          <a:stretch/>
        </p:blipFill>
        <p:spPr bwMode="auto">
          <a:xfrm>
            <a:off x="76200" y="3651032"/>
            <a:ext cx="8896350" cy="252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405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0" t="9626" r="25086" b="13008"/>
          <a:stretch/>
        </p:blipFill>
        <p:spPr bwMode="auto">
          <a:xfrm>
            <a:off x="-76200" y="0"/>
            <a:ext cx="960491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795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0" t="9555" r="24375" b="5111"/>
          <a:stretch/>
        </p:blipFill>
        <p:spPr bwMode="auto">
          <a:xfrm>
            <a:off x="304800" y="152400"/>
            <a:ext cx="8686403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012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9" t="9334" r="24251" b="5111"/>
          <a:stretch/>
        </p:blipFill>
        <p:spPr bwMode="auto">
          <a:xfrm>
            <a:off x="0" y="0"/>
            <a:ext cx="9156568" cy="6858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27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1" t="8667" r="16875" b="5333"/>
          <a:stretch/>
        </p:blipFill>
        <p:spPr bwMode="auto">
          <a:xfrm>
            <a:off x="0" y="15623"/>
            <a:ext cx="9412906" cy="691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206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t="10444" r="17000" b="4444"/>
          <a:stretch/>
        </p:blipFill>
        <p:spPr bwMode="auto">
          <a:xfrm>
            <a:off x="7163" y="76200"/>
            <a:ext cx="9136837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658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5" t="10000" r="16875" b="6889"/>
          <a:stretch/>
        </p:blipFill>
        <p:spPr bwMode="auto">
          <a:xfrm>
            <a:off x="-168292" y="0"/>
            <a:ext cx="938849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427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m_L7DcaPEGmK5zXU.Dlv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nmCRLWPlkq_VE.LmzJAIw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MbnjH8GZkWB5VDmACq4s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hYYWeSUzk6znAv2x17_Hg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UnSv4INBk6MspiKrsj5Yw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DvsqCEcGkyz6OSqrN72_w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wllUH8An0GY3WfGV7ZSHg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_Abm6qiBk25m9UKVv53Tw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G7OwN.5hUW4rN9MBHpiq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QmSxR2Fa0GkzFBxmDJ0Gg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3z3SSN0ZUKDgKnASLIT8Q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auxM7RHDku_kyx7S43jI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j4b8h.Gt0iP3QqquI1wWQ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IgWKHRuOUqt7Ua9YPx9Qg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QD7AFQpGUKnr7raV55qHQ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J7g0eMMrUyulMnq0yfZk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mgyFVR0gkuATGuLhWaZBQ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t6vkJtxLUW_zfkH6jwk4w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h89cJvVaUGC0iIvsXqC3g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svOwJ57rE6RixIX6oZsgg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umTqFQMrk6xx80jlMiA0w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WhI8dBHBkq3.SDvKartbg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6jZM8vv.02jgBwgGxfbE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TEj0yfZwk.N6_aQUAcZhQ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8sqUOncNUaZJoG4U.m4PQ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ufadVGXmUeqcxovLOX7V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YY_1nJ0Eu4PuKS0HEplw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.XrZGsMQUeqf81bL7CYLw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l5v4fuoG0mkq6KlH__6wQ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jmYABScZECB6V5Jd18wnw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AEN7OKysUuHFpQUXUKC_g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FR4pItNWEGNvpRP2y6N5Q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XuxwkIUKEu65EOP0SXFbw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tZ8mJrleEeV0ft0NylIC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vYK1m99xkuD1fNKJtxN5A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5ecCJs9bkOrscHsiseZY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jRWnrYpkKrkw_1kqV76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jRWnrYpkKrkw_1kqV76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jRWnrYpkKrkw_1kqV76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jRWnrYpkKrkw_1kqV76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jRWnrYpkKrkw_1kqV76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jRWnrYpkKrkw_1kqV76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jRWnrYpkKrkw_1kqV76A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jRWnrYpkKrkw_1kqV76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jRWnrYpkKrkw_1kqV76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xO9pfg.UypdCpwLwoLag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jRWnrYpkKrkw_1kqV76A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jRWnrYpkKrkw_1kqV76A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pujgyRBdU2qj9XIjeyODw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S7AO.X0CECE3soXtP9_DQ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jRWnrYpkKrkw_1kqV76A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jRWnrYpkKrkw_1kqV76A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jRWnrYpkKrkw_1kqV76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jRWnrYpkKrkw_1kqV76A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jRWnrYpkKrkw_1kqV76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jRWnrYpkKrkw_1kqV76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ezFW6XZXUKkzLRGXwCE8A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jRWnrYpkKrkw_1kqV76A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jRWnrYpkKrkw_1kqV76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jRWnrYpkKrkw_1kqV76A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jRWnrYpkKrkw_1kqV76A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pujgyRBdU2qj9XIjeyOD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_kU9ajFNE.lLUl3qRBlZ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BpcUWoJ_EGS85rM5KjON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zfXXZJWi0.ZVNgmJ3EV1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DObcSccnkusBukAlj9Rz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w9RiwA8g0KGVdUvlOKts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YKfjwKMKkiYriiXmkny6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XUfHdXDDEyJp.yubcMKi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wy2LAoRfUOd_eBLcpFpp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BP4uQUv5UGYWg9Jdn4WB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0bZ3DhkYUajBRYqk9q8S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6M2.BKyJUKHF0YNGq9LV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EAEk9F6YkCLX8jqToarq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tqamgh0r0igj_AzzshGS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5OBUVEhF0ubSyPwPQJBv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jHEuGvni0.oaXedXk2CD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xlZP5JflkyrrQClq4Y_S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CXi75DStkqNnhiZVRxLG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ICO0yGz20iyAoGhJyOlt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LSSXa611Eie8kUdjd5k_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I_bKZLsDEK.2PWlRQ9hd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oZRp4wbjEytrdRH2Pym2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PuuJal6d0y6SZDI8WUWy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.ALGJyti0mHE0ig6qlpL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oeGz2hkxUGrd1Fm5gMBy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wAQeIBnXEiX9p1MRrRVg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D2sBvcMSUGsqQkn0AHh.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nrGXy680UKnPiPSrpUBw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pmLFHXa5kSGdedEjWAr4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0gblNx85Ueyq3Q8t8hJT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v8a6GfrpkeWH1sMikg3v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WjMo77PBkGVSMcAlwRnt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WN.UZ3mVkSXmpLROiYiX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iw2psWkZ06xawuBJuNWp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WQGfl11tUKx4oPfCQHRw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4jw3XCMU0Ctfuxc46G9r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X.C.xBf_USH.0ZDEQreh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cBgZEbWe0GVacs4ZU2jj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03pOqwrU2o_R2pz7.bI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cHb1IDHeES106N5oF3ec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7K0drt7OU2x8d80essJF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XzZLGPGjk.WPhNq2VSnz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5zX_l8bGUiZvjz8Y1l.s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KUWa1t16Umvh3DWV3Tmp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HL4Psen3kKyutEyi6v7h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yXHAEpFqEWlNy8bqGq1h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Ju_3yWb4UGAt32iYcz0X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2ZIb6K_OkKaXsjfni3mL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Y8wW_cmcEu5TmrA4puhB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U8RfO5GJUahQ2KZo_08Y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rwkkdg1UUSS600.h9eYD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Ye1QisTFE6hJWp2TXT4v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2.CsAHBtkSXh7gEAlDkS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zmTJK78MUyT7OlxSnHLz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aDEVdXYk0CRm2UmyNuOJ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8kMp3uakUiUY9K1t7abw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rx3vF41wkSs4cMaFI7bGg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ISPxBHWokm17PGAg0S71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Ikd8HbZG0i8w_u_7nNxs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58.Zc8eckqifII5s5xDI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P_Svrev40qTm4ZggfjCHw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0Ijbb.GrE.1f6jDi_5qe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S7UCFsxcUqdm4Or2pBFj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ue73pUacUOXAxw38tMye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5WMNR_LVEKCIKMA163Tx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cHb1IDHeES106N5oF3ec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IKTU3Qh1UiX_x2QTFjqh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IU8oc6QJku3FlUn_y2VV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sqsDhjg3kGoKCX3qE3_4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pmt9msXv0WyH5ujmppR8Q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S1W5naoCEW_3XHlbf64j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I87eUIuAEKkrsddx5nnRg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5Tkul7pyUiGz4s3y0351w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4XgDPU5lUiyw7s4EeTlL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M8iLm303EyVckAoHO_GPg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KoK1pQ0u0mvf4F8Ty.ls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V1QH5D9IEOogNFYJd77CQ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SjXm_r3U06UUptmqY2yAQ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nHsBIT4REK.Ljf5hQSTq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yClfCzgx02PBP7swZAbaw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vmKgBnTJ0ywOIfIZkjGPw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IEdgSHi4ky3eZ0jspLsX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Qr6KvG6vEeBwl.Pg5a7dA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PjUMwzTDk2D5jcbHTsYUQ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vUHcEaQ0EiSObT.Pa0A1Q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fimWzh2iUq9SEmw3drpzw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11lU2MOakq2Pf7P9ykgxw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G3PMDmEEkmJ50EKjurzZA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Zf12TIYG0y2ETLafd06H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BGiYWjTG0CtUtoBdUoEP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PC9VlBgu0mZo_p5SNuI8w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FaoUeywq02LBtIHkAFZv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6ep15cZfEaynLFZyxITo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11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12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13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14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15.xml><?xml version="1.0" encoding="utf-8"?>
<a:theme xmlns:a="http://schemas.openxmlformats.org/drawingml/2006/main" name="2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16.xml><?xml version="1.0" encoding="utf-8"?>
<a:theme xmlns:a="http://schemas.openxmlformats.org/drawingml/2006/main" name="2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17.xml><?xml version="1.0" encoding="utf-8"?>
<a:theme xmlns:a="http://schemas.openxmlformats.org/drawingml/2006/main" name="2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18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2311</Words>
  <Application>Microsoft Office PowerPoint</Application>
  <PresentationFormat>On-screen Show (4:3)</PresentationFormat>
  <Paragraphs>658</Paragraphs>
  <Slides>29</Slides>
  <Notes>2</Notes>
  <HiddenSlides>2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55" baseType="lpstr">
      <vt:lpstr>Aharoni</vt:lpstr>
      <vt:lpstr>Arial</vt:lpstr>
      <vt:lpstr>Arial Black</vt:lpstr>
      <vt:lpstr>Arial Narrow</vt:lpstr>
      <vt:lpstr>Calibri</vt:lpstr>
      <vt:lpstr>Lucida Sans Unicode</vt:lpstr>
      <vt:lpstr>Wingdings</vt:lpstr>
      <vt:lpstr>Office Theme</vt:lpstr>
      <vt:lpstr>2_Office Theme</vt:lpstr>
      <vt:lpstr>3_Office Theme</vt:lpstr>
      <vt:lpstr>4_Office Theme</vt:lpstr>
      <vt:lpstr>5_Office Theme</vt:lpstr>
      <vt:lpstr>9_Office Theme</vt:lpstr>
      <vt:lpstr>11_Office Theme</vt:lpstr>
      <vt:lpstr>12_Office Theme</vt:lpstr>
      <vt:lpstr>1_Office Theme</vt:lpstr>
      <vt:lpstr>6_Office Theme</vt:lpstr>
      <vt:lpstr>7_Office Theme</vt:lpstr>
      <vt:lpstr>8_Office Theme</vt:lpstr>
      <vt:lpstr>10_Office Theme</vt:lpstr>
      <vt:lpstr>20_Office Theme</vt:lpstr>
      <vt:lpstr>22_Office Theme</vt:lpstr>
      <vt:lpstr>24_Office Theme</vt:lpstr>
      <vt:lpstr>26_Office Theme</vt:lpstr>
      <vt:lpstr>13_Office Theme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TEVT                      TRANSFORMATION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11th MALAYSIA PLAN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JTM WAY FORWARD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syed</dc:creator>
  <cp:lastModifiedBy>User-PC</cp:lastModifiedBy>
  <cp:revision>30</cp:revision>
  <dcterms:created xsi:type="dcterms:W3CDTF">2014-12-14T17:08:04Z</dcterms:created>
  <dcterms:modified xsi:type="dcterms:W3CDTF">2014-12-16T04:38:35Z</dcterms:modified>
</cp:coreProperties>
</file>